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0" r:id="rId3"/>
    <p:sldId id="284" r:id="rId4"/>
    <p:sldId id="294" r:id="rId5"/>
    <p:sldId id="292" r:id="rId6"/>
    <p:sldId id="288" r:id="rId7"/>
    <p:sldId id="286" r:id="rId8"/>
    <p:sldId id="289" r:id="rId9"/>
    <p:sldId id="290" r:id="rId10"/>
    <p:sldId id="296" r:id="rId11"/>
    <p:sldId id="297" r:id="rId12"/>
    <p:sldId id="291" r:id="rId13"/>
    <p:sldId id="295" r:id="rId14"/>
    <p:sldId id="298" r:id="rId15"/>
    <p:sldId id="299" r:id="rId16"/>
    <p:sldId id="301" r:id="rId17"/>
    <p:sldId id="302" r:id="rId18"/>
    <p:sldId id="30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A79DD-0FD6-4E0D-AF98-96BFCF52EDD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3821FDF-BFB3-48D2-B062-E76BEB3E4671}">
      <dgm:prSet phldrT="[Tekst]"/>
      <dgm:spPr/>
      <dgm:t>
        <a:bodyPr/>
        <a:lstStyle/>
        <a:p>
          <a:r>
            <a:rPr lang="pl-PL" dirty="0" smtClean="0"/>
            <a:t>Zgłaszanie projektów</a:t>
          </a:r>
          <a:endParaRPr lang="pl-PL" dirty="0"/>
        </a:p>
      </dgm:t>
    </dgm:pt>
    <dgm:pt modelId="{B16476A7-ADB4-47E5-8F8A-344FA971AB75}" type="parTrans" cxnId="{0FCAA083-F36A-4278-8268-6E00BF1B01D9}">
      <dgm:prSet/>
      <dgm:spPr/>
      <dgm:t>
        <a:bodyPr/>
        <a:lstStyle/>
        <a:p>
          <a:endParaRPr lang="pl-PL"/>
        </a:p>
      </dgm:t>
    </dgm:pt>
    <dgm:pt modelId="{66ADCD62-E21D-4DCE-9764-0D2A3F901A84}" type="sibTrans" cxnId="{0FCAA083-F36A-4278-8268-6E00BF1B01D9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EB1F9932-8169-4200-9F9F-26B4FD57D23D}">
      <dgm:prSet phldrT="[Tekst]"/>
      <dgm:spPr/>
      <dgm:t>
        <a:bodyPr/>
        <a:lstStyle/>
        <a:p>
          <a:r>
            <a:rPr lang="pl-PL" dirty="0" smtClean="0"/>
            <a:t>Projekt 1 </a:t>
          </a:r>
          <a:endParaRPr lang="pl-PL" dirty="0"/>
        </a:p>
      </dgm:t>
    </dgm:pt>
    <dgm:pt modelId="{F7B3B9C9-EF7C-428C-B775-B8132ADC7DE4}" type="parTrans" cxnId="{60229BB5-6394-4BD2-9985-B8C131F088F1}">
      <dgm:prSet/>
      <dgm:spPr/>
      <dgm:t>
        <a:bodyPr/>
        <a:lstStyle/>
        <a:p>
          <a:endParaRPr lang="pl-PL"/>
        </a:p>
      </dgm:t>
    </dgm:pt>
    <dgm:pt modelId="{D7B7404C-0796-4407-BF51-30E43945EE4B}" type="sibTrans" cxnId="{60229BB5-6394-4BD2-9985-B8C131F088F1}">
      <dgm:prSet/>
      <dgm:spPr/>
      <dgm:t>
        <a:bodyPr/>
        <a:lstStyle/>
        <a:p>
          <a:endParaRPr lang="pl-PL"/>
        </a:p>
      </dgm:t>
    </dgm:pt>
    <dgm:pt modelId="{FB77F785-8FE3-409F-A390-3BB09278FA0C}">
      <dgm:prSet phldrT="[Tekst]"/>
      <dgm:spPr/>
      <dgm:t>
        <a:bodyPr/>
        <a:lstStyle/>
        <a:p>
          <a:r>
            <a:rPr lang="pl-PL" dirty="0" smtClean="0"/>
            <a:t>Projekt2</a:t>
          </a:r>
          <a:endParaRPr lang="pl-PL" dirty="0"/>
        </a:p>
      </dgm:t>
    </dgm:pt>
    <dgm:pt modelId="{BE7CB42A-5AF2-477A-97F6-818F5E3D9638}" type="parTrans" cxnId="{D7862BB7-5188-4430-818E-080F5F1D325B}">
      <dgm:prSet/>
      <dgm:spPr/>
      <dgm:t>
        <a:bodyPr/>
        <a:lstStyle/>
        <a:p>
          <a:endParaRPr lang="pl-PL"/>
        </a:p>
      </dgm:t>
    </dgm:pt>
    <dgm:pt modelId="{A33ABAB6-0C56-4DD5-A894-8F8E5FFAFF1A}" type="sibTrans" cxnId="{D7862BB7-5188-4430-818E-080F5F1D325B}">
      <dgm:prSet/>
      <dgm:spPr/>
      <dgm:t>
        <a:bodyPr/>
        <a:lstStyle/>
        <a:p>
          <a:endParaRPr lang="pl-PL"/>
        </a:p>
      </dgm:t>
    </dgm:pt>
    <dgm:pt modelId="{76DCD854-3666-4844-A0B0-06B524887BE7}">
      <dgm:prSet phldrT="[Tekst]"/>
      <dgm:spPr/>
      <dgm:t>
        <a:bodyPr/>
        <a:lstStyle/>
        <a:p>
          <a:r>
            <a:rPr lang="pl-PL" dirty="0" smtClean="0"/>
            <a:t>Uzyskanie status Projektu Klastra </a:t>
          </a:r>
          <a:endParaRPr lang="pl-PL" dirty="0"/>
        </a:p>
      </dgm:t>
    </dgm:pt>
    <dgm:pt modelId="{5D2BF27F-3527-43B0-93E4-DA0464DB7877}" type="parTrans" cxnId="{3B5DB6C3-86A9-434F-BD84-70070A9C16AB}">
      <dgm:prSet/>
      <dgm:spPr/>
      <dgm:t>
        <a:bodyPr/>
        <a:lstStyle/>
        <a:p>
          <a:endParaRPr lang="pl-PL"/>
        </a:p>
      </dgm:t>
    </dgm:pt>
    <dgm:pt modelId="{75B27B72-79D7-4BB0-95AE-6C840BBBB079}" type="sibTrans" cxnId="{3B5DB6C3-86A9-434F-BD84-70070A9C16AB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9587C85A-9FA9-4DCA-A77C-CEAF0AD44B93}">
      <dgm:prSet phldrT="[Tekst]"/>
      <dgm:spPr/>
      <dgm:t>
        <a:bodyPr/>
        <a:lstStyle/>
        <a:p>
          <a:r>
            <a:rPr lang="pl-PL" dirty="0" smtClean="0"/>
            <a:t>Komitet Zarządzający</a:t>
          </a:r>
          <a:endParaRPr lang="pl-PL" dirty="0"/>
        </a:p>
      </dgm:t>
    </dgm:pt>
    <dgm:pt modelId="{E73D9C71-E9AF-4D23-AE02-312A6E1FFBA2}" type="parTrans" cxnId="{5EFDD99A-9415-4E1B-87B4-F5208841C9AF}">
      <dgm:prSet/>
      <dgm:spPr/>
      <dgm:t>
        <a:bodyPr/>
        <a:lstStyle/>
        <a:p>
          <a:endParaRPr lang="pl-PL"/>
        </a:p>
      </dgm:t>
    </dgm:pt>
    <dgm:pt modelId="{C1272474-167E-4CD4-9F1D-66B56470C607}" type="sibTrans" cxnId="{5EFDD99A-9415-4E1B-87B4-F5208841C9AF}">
      <dgm:prSet/>
      <dgm:spPr/>
      <dgm:t>
        <a:bodyPr/>
        <a:lstStyle/>
        <a:p>
          <a:endParaRPr lang="pl-PL"/>
        </a:p>
      </dgm:t>
    </dgm:pt>
    <dgm:pt modelId="{3C958365-97FB-47A3-B4C8-D8D495CF441A}">
      <dgm:prSet phldrT="[Tekst]"/>
      <dgm:spPr/>
      <dgm:t>
        <a:bodyPr/>
        <a:lstStyle/>
        <a:p>
          <a:r>
            <a:rPr lang="pl-PL" dirty="0" smtClean="0"/>
            <a:t>Centrum Kompetencji</a:t>
          </a:r>
          <a:endParaRPr lang="pl-PL" dirty="0"/>
        </a:p>
      </dgm:t>
    </dgm:pt>
    <dgm:pt modelId="{78C62E8A-301B-4FC8-BD21-AE6A64243C39}" type="parTrans" cxnId="{569A5A9E-F75B-4644-AD3E-8C3434D3E7DA}">
      <dgm:prSet/>
      <dgm:spPr/>
      <dgm:t>
        <a:bodyPr/>
        <a:lstStyle/>
        <a:p>
          <a:endParaRPr lang="pl-PL"/>
        </a:p>
      </dgm:t>
    </dgm:pt>
    <dgm:pt modelId="{82A17EEE-B50F-441D-970E-2B2B9C71FC8C}" type="sibTrans" cxnId="{569A5A9E-F75B-4644-AD3E-8C3434D3E7DA}">
      <dgm:prSet/>
      <dgm:spPr/>
      <dgm:t>
        <a:bodyPr/>
        <a:lstStyle/>
        <a:p>
          <a:endParaRPr lang="pl-PL"/>
        </a:p>
      </dgm:t>
    </dgm:pt>
    <dgm:pt modelId="{A85359EC-7776-4876-93F7-90D127E4C2B2}">
      <dgm:prSet phldrT="[Tekst]"/>
      <dgm:spPr/>
      <dgm:t>
        <a:bodyPr/>
        <a:lstStyle/>
        <a:p>
          <a:r>
            <a:rPr lang="pl-PL" dirty="0" smtClean="0"/>
            <a:t>Dobór Partnerów/Zespołu</a:t>
          </a:r>
          <a:endParaRPr lang="pl-PL" dirty="0"/>
        </a:p>
      </dgm:t>
    </dgm:pt>
    <dgm:pt modelId="{A1C44CF6-0CAF-4206-9707-8B63AC858239}" type="parTrans" cxnId="{C6ABC672-45B5-41EC-9615-6D2499A2340C}">
      <dgm:prSet/>
      <dgm:spPr/>
      <dgm:t>
        <a:bodyPr/>
        <a:lstStyle/>
        <a:p>
          <a:endParaRPr lang="pl-PL"/>
        </a:p>
      </dgm:t>
    </dgm:pt>
    <dgm:pt modelId="{6211CE63-8B8E-4AF5-A316-DF717627A64C}" type="sibTrans" cxnId="{C6ABC672-45B5-41EC-9615-6D2499A2340C}">
      <dgm:prSet/>
      <dgm:spPr/>
      <dgm:t>
        <a:bodyPr/>
        <a:lstStyle/>
        <a:p>
          <a:endParaRPr lang="pl-PL"/>
        </a:p>
      </dgm:t>
    </dgm:pt>
    <dgm:pt modelId="{0CD847B1-3FE0-4E9C-9845-8395F4040B40}">
      <dgm:prSet phldrT="[Tekst]"/>
      <dgm:spPr/>
      <dgm:t>
        <a:bodyPr/>
        <a:lstStyle/>
        <a:p>
          <a:r>
            <a:rPr lang="pl-PL" dirty="0" smtClean="0"/>
            <a:t>Realizacja</a:t>
          </a:r>
          <a:endParaRPr lang="pl-PL" dirty="0"/>
        </a:p>
      </dgm:t>
    </dgm:pt>
    <dgm:pt modelId="{E2703767-081C-40C1-8E87-65C8BF396818}" type="parTrans" cxnId="{08530DAB-0C7A-43D4-8D00-22905D29709B}">
      <dgm:prSet/>
      <dgm:spPr/>
      <dgm:t>
        <a:bodyPr/>
        <a:lstStyle/>
        <a:p>
          <a:endParaRPr lang="pl-PL"/>
        </a:p>
      </dgm:t>
    </dgm:pt>
    <dgm:pt modelId="{E59CF77D-1C14-4B2D-9594-2A368E60BD41}" type="sibTrans" cxnId="{08530DAB-0C7A-43D4-8D00-22905D29709B}">
      <dgm:prSet/>
      <dgm:spPr/>
      <dgm:t>
        <a:bodyPr/>
        <a:lstStyle/>
        <a:p>
          <a:endParaRPr lang="pl-PL"/>
        </a:p>
      </dgm:t>
    </dgm:pt>
    <dgm:pt modelId="{9ECBFD75-82B1-4C5F-A0D9-9463617747F9}">
      <dgm:prSet phldrT="[Tekst]"/>
      <dgm:spPr/>
      <dgm:t>
        <a:bodyPr/>
        <a:lstStyle/>
        <a:p>
          <a:r>
            <a:rPr lang="pl-PL" dirty="0" smtClean="0"/>
            <a:t>Współpraca</a:t>
          </a:r>
          <a:endParaRPr lang="pl-PL" dirty="0"/>
        </a:p>
      </dgm:t>
    </dgm:pt>
    <dgm:pt modelId="{53539E9A-EDBD-4974-9ECB-F2890A5BEF70}" type="parTrans" cxnId="{E7A503EE-5674-4A22-B6AB-6B27AA1F41CF}">
      <dgm:prSet/>
      <dgm:spPr/>
      <dgm:t>
        <a:bodyPr/>
        <a:lstStyle/>
        <a:p>
          <a:endParaRPr lang="pl-PL"/>
        </a:p>
      </dgm:t>
    </dgm:pt>
    <dgm:pt modelId="{5D816BCE-C9BD-42D4-99BE-0FF64D17A9E7}" type="sibTrans" cxnId="{E7A503EE-5674-4A22-B6AB-6B27AA1F41CF}">
      <dgm:prSet/>
      <dgm:spPr/>
      <dgm:t>
        <a:bodyPr/>
        <a:lstStyle/>
        <a:p>
          <a:endParaRPr lang="pl-PL"/>
        </a:p>
      </dgm:t>
    </dgm:pt>
    <dgm:pt modelId="{DC65F2A7-EFB1-46D9-B156-43416BA8425F}" type="pres">
      <dgm:prSet presAssocID="{5BBA79DD-0FD6-4E0D-AF98-96BFCF52EDD3}" presName="Name0" presStyleCnt="0">
        <dgm:presLayoutVars>
          <dgm:dir/>
          <dgm:animLvl val="lvl"/>
          <dgm:resizeHandles val="exact"/>
        </dgm:presLayoutVars>
      </dgm:prSet>
      <dgm:spPr/>
    </dgm:pt>
    <dgm:pt modelId="{9A65136F-4585-4D0E-8FFF-6EB8AB272B97}" type="pres">
      <dgm:prSet presAssocID="{5BBA79DD-0FD6-4E0D-AF98-96BFCF52EDD3}" presName="tSp" presStyleCnt="0"/>
      <dgm:spPr/>
    </dgm:pt>
    <dgm:pt modelId="{2A58FEB5-CF1C-4FF6-A3AD-03E2A4816083}" type="pres">
      <dgm:prSet presAssocID="{5BBA79DD-0FD6-4E0D-AF98-96BFCF52EDD3}" presName="bSp" presStyleCnt="0"/>
      <dgm:spPr/>
    </dgm:pt>
    <dgm:pt modelId="{41B73EA8-2486-43D9-B3EF-BCEB0FE30EB6}" type="pres">
      <dgm:prSet presAssocID="{5BBA79DD-0FD6-4E0D-AF98-96BFCF52EDD3}" presName="process" presStyleCnt="0"/>
      <dgm:spPr/>
    </dgm:pt>
    <dgm:pt modelId="{921C3D45-1BC7-43A3-9145-64D50EF52F08}" type="pres">
      <dgm:prSet presAssocID="{83821FDF-BFB3-48D2-B062-E76BEB3E4671}" presName="composite1" presStyleCnt="0"/>
      <dgm:spPr/>
    </dgm:pt>
    <dgm:pt modelId="{931329F2-C688-413D-A70B-9A11A2ACCF35}" type="pres">
      <dgm:prSet presAssocID="{83821FDF-BFB3-48D2-B062-E76BEB3E4671}" presName="dummyNode1" presStyleLbl="node1" presStyleIdx="0" presStyleCnt="3"/>
      <dgm:spPr/>
    </dgm:pt>
    <dgm:pt modelId="{236EC3A7-390C-42A2-8CCE-565C6FD28B56}" type="pres">
      <dgm:prSet presAssocID="{83821FDF-BFB3-48D2-B062-E76BEB3E4671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C6EB0C-B573-4E28-B57F-B641D0D215DF}" type="pres">
      <dgm:prSet presAssocID="{83821FDF-BFB3-48D2-B062-E76BEB3E467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FE0F70-195A-421F-912F-928785430808}" type="pres">
      <dgm:prSet presAssocID="{83821FDF-BFB3-48D2-B062-E76BEB3E4671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EA45EA19-EC79-4419-93F2-D7A439B69684}" type="pres">
      <dgm:prSet presAssocID="{83821FDF-BFB3-48D2-B062-E76BEB3E4671}" presName="connSite1" presStyleCnt="0"/>
      <dgm:spPr/>
    </dgm:pt>
    <dgm:pt modelId="{88E94BDA-0CE4-43E4-84DD-5CFF498AA193}" type="pres">
      <dgm:prSet presAssocID="{66ADCD62-E21D-4DCE-9764-0D2A3F901A84}" presName="Name9" presStyleLbl="sibTrans2D1" presStyleIdx="0" presStyleCnt="2" custScaleX="91500" custScaleY="114043" custLinFactNeighborX="43511" custLinFactNeighborY="-15650"/>
      <dgm:spPr>
        <a:prstGeom prst="leftUpArrow">
          <a:avLst/>
        </a:prstGeom>
      </dgm:spPr>
    </dgm:pt>
    <dgm:pt modelId="{91D5B930-C498-4650-8405-931C73735F9C}" type="pres">
      <dgm:prSet presAssocID="{76DCD854-3666-4844-A0B0-06B524887BE7}" presName="composite2" presStyleCnt="0"/>
      <dgm:spPr/>
    </dgm:pt>
    <dgm:pt modelId="{A1FCAC25-6C40-4BF4-8387-15B2751B32E0}" type="pres">
      <dgm:prSet presAssocID="{76DCD854-3666-4844-A0B0-06B524887BE7}" presName="dummyNode2" presStyleLbl="node1" presStyleIdx="0" presStyleCnt="3"/>
      <dgm:spPr/>
    </dgm:pt>
    <dgm:pt modelId="{249C7C14-30A1-4933-8A56-36C167C4195C}" type="pres">
      <dgm:prSet presAssocID="{76DCD854-3666-4844-A0B0-06B524887BE7}" presName="childNode2" presStyleLbl="bgAcc1" presStyleIdx="1" presStyleCnt="3" custScaleY="101183" custLinFactNeighborX="-468" custLinFactNeighborY="1701">
        <dgm:presLayoutVars>
          <dgm:bulletEnabled val="1"/>
        </dgm:presLayoutVars>
      </dgm:prSet>
      <dgm:spPr/>
    </dgm:pt>
    <dgm:pt modelId="{E0E6365B-8A48-412E-9D14-4DFA1E985AE9}" type="pres">
      <dgm:prSet presAssocID="{76DCD854-3666-4844-A0B0-06B524887BE7}" presName="childNode2tx" presStyleLbl="bgAcc1" presStyleIdx="1" presStyleCnt="3">
        <dgm:presLayoutVars>
          <dgm:bulletEnabled val="1"/>
        </dgm:presLayoutVars>
      </dgm:prSet>
      <dgm:spPr/>
    </dgm:pt>
    <dgm:pt modelId="{C0EBA3EB-DCE8-4DE4-8DC6-C61579ACABF9}" type="pres">
      <dgm:prSet presAssocID="{76DCD854-3666-4844-A0B0-06B524887BE7}" presName="parentNode2" presStyleLbl="node1" presStyleIdx="1" presStyleCnt="3" custLinFactNeighborX="-8945" custLinFactNeighborY="-6880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E16164-533F-429D-A808-E46A0A655D47}" type="pres">
      <dgm:prSet presAssocID="{76DCD854-3666-4844-A0B0-06B524887BE7}" presName="connSite2" presStyleCnt="0"/>
      <dgm:spPr/>
    </dgm:pt>
    <dgm:pt modelId="{FF8B465A-8F1B-4EFF-9D6C-E13C1D93DA0F}" type="pres">
      <dgm:prSet presAssocID="{75B27B72-79D7-4BB0-95AE-6C840BBBB079}" presName="Name18" presStyleLbl="sibTrans2D1" presStyleIdx="1" presStyleCnt="2" custAng="5400000" custScaleX="89267" custScaleY="43523" custLinFactNeighborX="13729" custLinFactNeighborY="25485"/>
      <dgm:spPr>
        <a:prstGeom prst="bentArrow">
          <a:avLst/>
        </a:prstGeom>
      </dgm:spPr>
    </dgm:pt>
    <dgm:pt modelId="{E5030111-7CF7-465F-8AE6-C8FFA0B69442}" type="pres">
      <dgm:prSet presAssocID="{A85359EC-7776-4876-93F7-90D127E4C2B2}" presName="composite1" presStyleCnt="0"/>
      <dgm:spPr/>
    </dgm:pt>
    <dgm:pt modelId="{E8E349C4-4B62-40B9-B56E-3560D0753B30}" type="pres">
      <dgm:prSet presAssocID="{A85359EC-7776-4876-93F7-90D127E4C2B2}" presName="dummyNode1" presStyleLbl="node1" presStyleIdx="1" presStyleCnt="3"/>
      <dgm:spPr/>
    </dgm:pt>
    <dgm:pt modelId="{BC3A66C6-075B-4805-8380-B425378AD66B}" type="pres">
      <dgm:prSet presAssocID="{A85359EC-7776-4876-93F7-90D127E4C2B2}" presName="childNode1" presStyleLbl="bgAcc1" presStyleIdx="2" presStyleCnt="3" custScaleY="55323" custLinFactNeighborX="2806" custLinFactNeighborY="-181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CF9F8E-54E3-42DD-81DF-B0E08837C42D}" type="pres">
      <dgm:prSet presAssocID="{A85359EC-7776-4876-93F7-90D127E4C2B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1143F6-FCEA-42E6-841C-C04E34289477}" type="pres">
      <dgm:prSet presAssocID="{A85359EC-7776-4876-93F7-90D127E4C2B2}" presName="parentNode1" presStyleLbl="node1" presStyleIdx="2" presStyleCnt="3" custLinFactNeighborX="-18942" custLinFactNeighborY="5292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C96D70-84E0-434D-8128-437648362DCD}" type="pres">
      <dgm:prSet presAssocID="{A85359EC-7776-4876-93F7-90D127E4C2B2}" presName="connSite1" presStyleCnt="0"/>
      <dgm:spPr/>
    </dgm:pt>
  </dgm:ptLst>
  <dgm:cxnLst>
    <dgm:cxn modelId="{4EC02DCF-B912-4457-AA63-182D053ECFC4}" type="presOf" srcId="{FB77F785-8FE3-409F-A390-3BB09278FA0C}" destId="{236EC3A7-390C-42A2-8CCE-565C6FD28B56}" srcOrd="0" destOrd="1" presId="urn:microsoft.com/office/officeart/2005/8/layout/hProcess4"/>
    <dgm:cxn modelId="{64E79135-AA42-4D5D-B84C-E98D2011F2DA}" type="presOf" srcId="{0CD847B1-3FE0-4E9C-9845-8395F4040B40}" destId="{BC3A66C6-075B-4805-8380-B425378AD66B}" srcOrd="0" destOrd="0" presId="urn:microsoft.com/office/officeart/2005/8/layout/hProcess4"/>
    <dgm:cxn modelId="{77133E20-E255-45E3-BFD8-AE2C8DE1433C}" type="presOf" srcId="{75B27B72-79D7-4BB0-95AE-6C840BBBB079}" destId="{FF8B465A-8F1B-4EFF-9D6C-E13C1D93DA0F}" srcOrd="0" destOrd="0" presId="urn:microsoft.com/office/officeart/2005/8/layout/hProcess4"/>
    <dgm:cxn modelId="{4DD830D2-0286-44C8-8D3B-D7F04341D691}" type="presOf" srcId="{76DCD854-3666-4844-A0B0-06B524887BE7}" destId="{C0EBA3EB-DCE8-4DE4-8DC6-C61579ACABF9}" srcOrd="0" destOrd="0" presId="urn:microsoft.com/office/officeart/2005/8/layout/hProcess4"/>
    <dgm:cxn modelId="{1B7D6719-F5DC-46AF-81CB-06F11D9629BF}" type="presOf" srcId="{83821FDF-BFB3-48D2-B062-E76BEB3E4671}" destId="{5CFE0F70-195A-421F-912F-928785430808}" srcOrd="0" destOrd="0" presId="urn:microsoft.com/office/officeart/2005/8/layout/hProcess4"/>
    <dgm:cxn modelId="{5EFDD99A-9415-4E1B-87B4-F5208841C9AF}" srcId="{76DCD854-3666-4844-A0B0-06B524887BE7}" destId="{9587C85A-9FA9-4DCA-A77C-CEAF0AD44B93}" srcOrd="0" destOrd="0" parTransId="{E73D9C71-E9AF-4D23-AE02-312A6E1FFBA2}" sibTransId="{C1272474-167E-4CD4-9F1D-66B56470C607}"/>
    <dgm:cxn modelId="{3B5DB6C3-86A9-434F-BD84-70070A9C16AB}" srcId="{5BBA79DD-0FD6-4E0D-AF98-96BFCF52EDD3}" destId="{76DCD854-3666-4844-A0B0-06B524887BE7}" srcOrd="1" destOrd="0" parTransId="{5D2BF27F-3527-43B0-93E4-DA0464DB7877}" sibTransId="{75B27B72-79D7-4BB0-95AE-6C840BBBB079}"/>
    <dgm:cxn modelId="{2EDE6D99-EEAF-4D7F-B6CA-BF598B539D96}" type="presOf" srcId="{66ADCD62-E21D-4DCE-9764-0D2A3F901A84}" destId="{88E94BDA-0CE4-43E4-84DD-5CFF498AA193}" srcOrd="0" destOrd="0" presId="urn:microsoft.com/office/officeart/2005/8/layout/hProcess4"/>
    <dgm:cxn modelId="{E9DD63F9-6793-4509-A9DA-3D8AAC993D22}" type="presOf" srcId="{FB77F785-8FE3-409F-A390-3BB09278FA0C}" destId="{6DC6EB0C-B573-4E28-B57F-B641D0D215DF}" srcOrd="1" destOrd="1" presId="urn:microsoft.com/office/officeart/2005/8/layout/hProcess4"/>
    <dgm:cxn modelId="{1DA60E05-B3E3-49C1-855E-A7D0822CACDE}" type="presOf" srcId="{9ECBFD75-82B1-4C5F-A0D9-9463617747F9}" destId="{BC3A66C6-075B-4805-8380-B425378AD66B}" srcOrd="0" destOrd="1" presId="urn:microsoft.com/office/officeart/2005/8/layout/hProcess4"/>
    <dgm:cxn modelId="{60229BB5-6394-4BD2-9985-B8C131F088F1}" srcId="{83821FDF-BFB3-48D2-B062-E76BEB3E4671}" destId="{EB1F9932-8169-4200-9F9F-26B4FD57D23D}" srcOrd="0" destOrd="0" parTransId="{F7B3B9C9-EF7C-428C-B775-B8132ADC7DE4}" sibTransId="{D7B7404C-0796-4407-BF51-30E43945EE4B}"/>
    <dgm:cxn modelId="{506118A5-9506-40EC-8A02-4C014E0B0E8C}" type="presOf" srcId="{A85359EC-7776-4876-93F7-90D127E4C2B2}" destId="{741143F6-FCEA-42E6-841C-C04E34289477}" srcOrd="0" destOrd="0" presId="urn:microsoft.com/office/officeart/2005/8/layout/hProcess4"/>
    <dgm:cxn modelId="{08530DAB-0C7A-43D4-8D00-22905D29709B}" srcId="{A85359EC-7776-4876-93F7-90D127E4C2B2}" destId="{0CD847B1-3FE0-4E9C-9845-8395F4040B40}" srcOrd="0" destOrd="0" parTransId="{E2703767-081C-40C1-8E87-65C8BF396818}" sibTransId="{E59CF77D-1C14-4B2D-9594-2A368E60BD41}"/>
    <dgm:cxn modelId="{4BA50A05-8C41-4147-860D-7C5DB9CD5D9B}" type="presOf" srcId="{EB1F9932-8169-4200-9F9F-26B4FD57D23D}" destId="{6DC6EB0C-B573-4E28-B57F-B641D0D215DF}" srcOrd="1" destOrd="0" presId="urn:microsoft.com/office/officeart/2005/8/layout/hProcess4"/>
    <dgm:cxn modelId="{23412912-C8EB-4BDC-A092-4B369F62826B}" type="presOf" srcId="{EB1F9932-8169-4200-9F9F-26B4FD57D23D}" destId="{236EC3A7-390C-42A2-8CCE-565C6FD28B56}" srcOrd="0" destOrd="0" presId="urn:microsoft.com/office/officeart/2005/8/layout/hProcess4"/>
    <dgm:cxn modelId="{DA563EE1-B530-4689-8E08-8CC953F4B474}" type="presOf" srcId="{0CD847B1-3FE0-4E9C-9845-8395F4040B40}" destId="{86CF9F8E-54E3-42DD-81DF-B0E08837C42D}" srcOrd="1" destOrd="0" presId="urn:microsoft.com/office/officeart/2005/8/layout/hProcess4"/>
    <dgm:cxn modelId="{D3DD956A-6DE0-45DB-A3B8-10B6125C7CF1}" type="presOf" srcId="{9ECBFD75-82B1-4C5F-A0D9-9463617747F9}" destId="{86CF9F8E-54E3-42DD-81DF-B0E08837C42D}" srcOrd="1" destOrd="1" presId="urn:microsoft.com/office/officeart/2005/8/layout/hProcess4"/>
    <dgm:cxn modelId="{C6ABC672-45B5-41EC-9615-6D2499A2340C}" srcId="{5BBA79DD-0FD6-4E0D-AF98-96BFCF52EDD3}" destId="{A85359EC-7776-4876-93F7-90D127E4C2B2}" srcOrd="2" destOrd="0" parTransId="{A1C44CF6-0CAF-4206-9707-8B63AC858239}" sibTransId="{6211CE63-8B8E-4AF5-A316-DF717627A64C}"/>
    <dgm:cxn modelId="{569A5A9E-F75B-4644-AD3E-8C3434D3E7DA}" srcId="{76DCD854-3666-4844-A0B0-06B524887BE7}" destId="{3C958365-97FB-47A3-B4C8-D8D495CF441A}" srcOrd="1" destOrd="0" parTransId="{78C62E8A-301B-4FC8-BD21-AE6A64243C39}" sibTransId="{82A17EEE-B50F-441D-970E-2B2B9C71FC8C}"/>
    <dgm:cxn modelId="{1904D0D1-ED1C-4603-A5D3-BD5DD443434E}" type="presOf" srcId="{9587C85A-9FA9-4DCA-A77C-CEAF0AD44B93}" destId="{249C7C14-30A1-4933-8A56-36C167C4195C}" srcOrd="0" destOrd="0" presId="urn:microsoft.com/office/officeart/2005/8/layout/hProcess4"/>
    <dgm:cxn modelId="{0FCAA083-F36A-4278-8268-6E00BF1B01D9}" srcId="{5BBA79DD-0FD6-4E0D-AF98-96BFCF52EDD3}" destId="{83821FDF-BFB3-48D2-B062-E76BEB3E4671}" srcOrd="0" destOrd="0" parTransId="{B16476A7-ADB4-47E5-8F8A-344FA971AB75}" sibTransId="{66ADCD62-E21D-4DCE-9764-0D2A3F901A84}"/>
    <dgm:cxn modelId="{74E3C744-9362-4E74-A78B-4BF0825DCA8A}" type="presOf" srcId="{9587C85A-9FA9-4DCA-A77C-CEAF0AD44B93}" destId="{E0E6365B-8A48-412E-9D14-4DFA1E985AE9}" srcOrd="1" destOrd="0" presId="urn:microsoft.com/office/officeart/2005/8/layout/hProcess4"/>
    <dgm:cxn modelId="{E7A503EE-5674-4A22-B6AB-6B27AA1F41CF}" srcId="{A85359EC-7776-4876-93F7-90D127E4C2B2}" destId="{9ECBFD75-82B1-4C5F-A0D9-9463617747F9}" srcOrd="1" destOrd="0" parTransId="{53539E9A-EDBD-4974-9ECB-F2890A5BEF70}" sibTransId="{5D816BCE-C9BD-42D4-99BE-0FF64D17A9E7}"/>
    <dgm:cxn modelId="{D7862BB7-5188-4430-818E-080F5F1D325B}" srcId="{83821FDF-BFB3-48D2-B062-E76BEB3E4671}" destId="{FB77F785-8FE3-409F-A390-3BB09278FA0C}" srcOrd="1" destOrd="0" parTransId="{BE7CB42A-5AF2-477A-97F6-818F5E3D9638}" sibTransId="{A33ABAB6-0C56-4DD5-A894-8F8E5FFAFF1A}"/>
    <dgm:cxn modelId="{3FA7E197-0507-4F3F-B13A-53FB10A86334}" type="presOf" srcId="{3C958365-97FB-47A3-B4C8-D8D495CF441A}" destId="{E0E6365B-8A48-412E-9D14-4DFA1E985AE9}" srcOrd="1" destOrd="1" presId="urn:microsoft.com/office/officeart/2005/8/layout/hProcess4"/>
    <dgm:cxn modelId="{534A4DA8-F0E8-41C7-8CDD-C0DF57CFA580}" type="presOf" srcId="{5BBA79DD-0FD6-4E0D-AF98-96BFCF52EDD3}" destId="{DC65F2A7-EFB1-46D9-B156-43416BA8425F}" srcOrd="0" destOrd="0" presId="urn:microsoft.com/office/officeart/2005/8/layout/hProcess4"/>
    <dgm:cxn modelId="{1780F0F4-9638-4DCF-BDFE-D3B000B18C1F}" type="presOf" srcId="{3C958365-97FB-47A3-B4C8-D8D495CF441A}" destId="{249C7C14-30A1-4933-8A56-36C167C4195C}" srcOrd="0" destOrd="1" presId="urn:microsoft.com/office/officeart/2005/8/layout/hProcess4"/>
    <dgm:cxn modelId="{A757B616-F9AD-4DEC-88B7-DDF759213AD5}" type="presParOf" srcId="{DC65F2A7-EFB1-46D9-B156-43416BA8425F}" destId="{9A65136F-4585-4D0E-8FFF-6EB8AB272B97}" srcOrd="0" destOrd="0" presId="urn:microsoft.com/office/officeart/2005/8/layout/hProcess4"/>
    <dgm:cxn modelId="{E581D31E-D219-482C-9B84-9444E37B3022}" type="presParOf" srcId="{DC65F2A7-EFB1-46D9-B156-43416BA8425F}" destId="{2A58FEB5-CF1C-4FF6-A3AD-03E2A4816083}" srcOrd="1" destOrd="0" presId="urn:microsoft.com/office/officeart/2005/8/layout/hProcess4"/>
    <dgm:cxn modelId="{BF69E380-1B90-4E71-88DC-994331B7F1B9}" type="presParOf" srcId="{DC65F2A7-EFB1-46D9-B156-43416BA8425F}" destId="{41B73EA8-2486-43D9-B3EF-BCEB0FE30EB6}" srcOrd="2" destOrd="0" presId="urn:microsoft.com/office/officeart/2005/8/layout/hProcess4"/>
    <dgm:cxn modelId="{3DF9A35F-3DF0-403B-8C8B-35E33831F635}" type="presParOf" srcId="{41B73EA8-2486-43D9-B3EF-BCEB0FE30EB6}" destId="{921C3D45-1BC7-43A3-9145-64D50EF52F08}" srcOrd="0" destOrd="0" presId="urn:microsoft.com/office/officeart/2005/8/layout/hProcess4"/>
    <dgm:cxn modelId="{4545A0E3-61F1-4496-900D-2CECDC6B23B7}" type="presParOf" srcId="{921C3D45-1BC7-43A3-9145-64D50EF52F08}" destId="{931329F2-C688-413D-A70B-9A11A2ACCF35}" srcOrd="0" destOrd="0" presId="urn:microsoft.com/office/officeart/2005/8/layout/hProcess4"/>
    <dgm:cxn modelId="{165AFB62-9157-4C85-8501-8DF62CDBAEFD}" type="presParOf" srcId="{921C3D45-1BC7-43A3-9145-64D50EF52F08}" destId="{236EC3A7-390C-42A2-8CCE-565C6FD28B56}" srcOrd="1" destOrd="0" presId="urn:microsoft.com/office/officeart/2005/8/layout/hProcess4"/>
    <dgm:cxn modelId="{7A0277A1-2FEC-4A82-84D5-F4F027182B8B}" type="presParOf" srcId="{921C3D45-1BC7-43A3-9145-64D50EF52F08}" destId="{6DC6EB0C-B573-4E28-B57F-B641D0D215DF}" srcOrd="2" destOrd="0" presId="urn:microsoft.com/office/officeart/2005/8/layout/hProcess4"/>
    <dgm:cxn modelId="{BEF10AAC-18FE-4EAE-A2F2-536DC24FA647}" type="presParOf" srcId="{921C3D45-1BC7-43A3-9145-64D50EF52F08}" destId="{5CFE0F70-195A-421F-912F-928785430808}" srcOrd="3" destOrd="0" presId="urn:microsoft.com/office/officeart/2005/8/layout/hProcess4"/>
    <dgm:cxn modelId="{070CB0C6-D4F7-4805-9D57-76B9998A5D4A}" type="presParOf" srcId="{921C3D45-1BC7-43A3-9145-64D50EF52F08}" destId="{EA45EA19-EC79-4419-93F2-D7A439B69684}" srcOrd="4" destOrd="0" presId="urn:microsoft.com/office/officeart/2005/8/layout/hProcess4"/>
    <dgm:cxn modelId="{CBE9545E-8EF0-4B36-8D4F-E8E96A1943B8}" type="presParOf" srcId="{41B73EA8-2486-43D9-B3EF-BCEB0FE30EB6}" destId="{88E94BDA-0CE4-43E4-84DD-5CFF498AA193}" srcOrd="1" destOrd="0" presId="urn:microsoft.com/office/officeart/2005/8/layout/hProcess4"/>
    <dgm:cxn modelId="{2A4388E9-5741-4C18-A0CE-7CA81A1DB17E}" type="presParOf" srcId="{41B73EA8-2486-43D9-B3EF-BCEB0FE30EB6}" destId="{91D5B930-C498-4650-8405-931C73735F9C}" srcOrd="2" destOrd="0" presId="urn:microsoft.com/office/officeart/2005/8/layout/hProcess4"/>
    <dgm:cxn modelId="{EFE9E969-244B-43EF-AA70-6EF23BCD4957}" type="presParOf" srcId="{91D5B930-C498-4650-8405-931C73735F9C}" destId="{A1FCAC25-6C40-4BF4-8387-15B2751B32E0}" srcOrd="0" destOrd="0" presId="urn:microsoft.com/office/officeart/2005/8/layout/hProcess4"/>
    <dgm:cxn modelId="{EAE8CA38-1F2C-41CB-A206-2D56F8FB5CE5}" type="presParOf" srcId="{91D5B930-C498-4650-8405-931C73735F9C}" destId="{249C7C14-30A1-4933-8A56-36C167C4195C}" srcOrd="1" destOrd="0" presId="urn:microsoft.com/office/officeart/2005/8/layout/hProcess4"/>
    <dgm:cxn modelId="{C1942D11-E563-402A-8226-0A4E61706A26}" type="presParOf" srcId="{91D5B930-C498-4650-8405-931C73735F9C}" destId="{E0E6365B-8A48-412E-9D14-4DFA1E985AE9}" srcOrd="2" destOrd="0" presId="urn:microsoft.com/office/officeart/2005/8/layout/hProcess4"/>
    <dgm:cxn modelId="{502CBD48-EFF4-4A2C-8EFC-017F359579A5}" type="presParOf" srcId="{91D5B930-C498-4650-8405-931C73735F9C}" destId="{C0EBA3EB-DCE8-4DE4-8DC6-C61579ACABF9}" srcOrd="3" destOrd="0" presId="urn:microsoft.com/office/officeart/2005/8/layout/hProcess4"/>
    <dgm:cxn modelId="{298108F7-8ADF-47FE-8491-1ECE48473B6C}" type="presParOf" srcId="{91D5B930-C498-4650-8405-931C73735F9C}" destId="{E9E16164-533F-429D-A808-E46A0A655D47}" srcOrd="4" destOrd="0" presId="urn:microsoft.com/office/officeart/2005/8/layout/hProcess4"/>
    <dgm:cxn modelId="{0C18A729-8513-4FE0-82B9-0A178F461EB8}" type="presParOf" srcId="{41B73EA8-2486-43D9-B3EF-BCEB0FE30EB6}" destId="{FF8B465A-8F1B-4EFF-9D6C-E13C1D93DA0F}" srcOrd="3" destOrd="0" presId="urn:microsoft.com/office/officeart/2005/8/layout/hProcess4"/>
    <dgm:cxn modelId="{ACAA1144-4C02-4E89-ADF6-6BDCE07183E3}" type="presParOf" srcId="{41B73EA8-2486-43D9-B3EF-BCEB0FE30EB6}" destId="{E5030111-7CF7-465F-8AE6-C8FFA0B69442}" srcOrd="4" destOrd="0" presId="urn:microsoft.com/office/officeart/2005/8/layout/hProcess4"/>
    <dgm:cxn modelId="{79E3BCC2-474F-4DE7-AB06-9A75F53926D1}" type="presParOf" srcId="{E5030111-7CF7-465F-8AE6-C8FFA0B69442}" destId="{E8E349C4-4B62-40B9-B56E-3560D0753B30}" srcOrd="0" destOrd="0" presId="urn:microsoft.com/office/officeart/2005/8/layout/hProcess4"/>
    <dgm:cxn modelId="{AC7BF9E5-F989-4104-A556-3C282A12FEEA}" type="presParOf" srcId="{E5030111-7CF7-465F-8AE6-C8FFA0B69442}" destId="{BC3A66C6-075B-4805-8380-B425378AD66B}" srcOrd="1" destOrd="0" presId="urn:microsoft.com/office/officeart/2005/8/layout/hProcess4"/>
    <dgm:cxn modelId="{98E7D4EF-BBC4-4C04-82C2-0EDE8FE41883}" type="presParOf" srcId="{E5030111-7CF7-465F-8AE6-C8FFA0B69442}" destId="{86CF9F8E-54E3-42DD-81DF-B0E08837C42D}" srcOrd="2" destOrd="0" presId="urn:microsoft.com/office/officeart/2005/8/layout/hProcess4"/>
    <dgm:cxn modelId="{77F3C2DA-416D-4F88-97B3-45EBE9A547FF}" type="presParOf" srcId="{E5030111-7CF7-465F-8AE6-C8FFA0B69442}" destId="{741143F6-FCEA-42E6-841C-C04E34289477}" srcOrd="3" destOrd="0" presId="urn:microsoft.com/office/officeart/2005/8/layout/hProcess4"/>
    <dgm:cxn modelId="{8CC1CA4B-4DF2-4515-9F65-17EBE54BD7E8}" type="presParOf" srcId="{E5030111-7CF7-465F-8AE6-C8FFA0B69442}" destId="{C6C96D70-84E0-434D-8128-437648362DC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EC3A7-390C-42A2-8CCE-565C6FD28B56}">
      <dsp:nvSpPr>
        <dsp:cNvPr id="0" name=""/>
        <dsp:cNvSpPr/>
      </dsp:nvSpPr>
      <dsp:spPr>
        <a:xfrm>
          <a:off x="211036" y="1234105"/>
          <a:ext cx="2875175" cy="2371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Projekt 1 </a:t>
          </a:r>
          <a:endParaRPr lang="pl-PL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Projekt2</a:t>
          </a:r>
          <a:endParaRPr lang="pl-PL" sz="2800" kern="1200" dirty="0"/>
        </a:p>
      </dsp:txBody>
      <dsp:txXfrm>
        <a:off x="265609" y="1288678"/>
        <a:ext cx="2766029" cy="1754111"/>
      </dsp:txXfrm>
    </dsp:sp>
    <dsp:sp modelId="{88E94BDA-0CE4-43E4-84DD-5CFF498AA193}">
      <dsp:nvSpPr>
        <dsp:cNvPr id="0" name=""/>
        <dsp:cNvSpPr/>
      </dsp:nvSpPr>
      <dsp:spPr>
        <a:xfrm>
          <a:off x="3383245" y="999600"/>
          <a:ext cx="3004352" cy="3744539"/>
        </a:xfrm>
        <a:prstGeom prst="left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E0F70-195A-421F-912F-928785430808}">
      <dsp:nvSpPr>
        <dsp:cNvPr id="0" name=""/>
        <dsp:cNvSpPr/>
      </dsp:nvSpPr>
      <dsp:spPr>
        <a:xfrm>
          <a:off x="849963" y="3097362"/>
          <a:ext cx="2555711" cy="101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Zgłaszanie projektów</a:t>
          </a:r>
          <a:endParaRPr lang="pl-PL" sz="2400" kern="1200" dirty="0"/>
        </a:p>
      </dsp:txBody>
      <dsp:txXfrm>
        <a:off x="879730" y="3127129"/>
        <a:ext cx="2496177" cy="956788"/>
      </dsp:txXfrm>
    </dsp:sp>
    <dsp:sp modelId="{249C7C14-30A1-4933-8A56-36C167C4195C}">
      <dsp:nvSpPr>
        <dsp:cNvPr id="0" name=""/>
        <dsp:cNvSpPr/>
      </dsp:nvSpPr>
      <dsp:spPr>
        <a:xfrm>
          <a:off x="3948107" y="1260316"/>
          <a:ext cx="2875175" cy="239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Komitet Zarządzający</a:t>
          </a:r>
          <a:endParaRPr lang="pl-PL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Centrum Kompetencji</a:t>
          </a:r>
          <a:endParaRPr lang="pl-PL" sz="2800" kern="1200" dirty="0"/>
        </a:p>
      </dsp:txBody>
      <dsp:txXfrm>
        <a:off x="4003326" y="1829707"/>
        <a:ext cx="2764737" cy="1774861"/>
      </dsp:txXfrm>
    </dsp:sp>
    <dsp:sp modelId="{FF8B465A-8F1B-4EFF-9D6C-E13C1D93DA0F}">
      <dsp:nvSpPr>
        <dsp:cNvPr id="0" name=""/>
        <dsp:cNvSpPr/>
      </dsp:nvSpPr>
      <dsp:spPr>
        <a:xfrm rot="5400000">
          <a:off x="5962758" y="1245663"/>
          <a:ext cx="3601945" cy="1756163"/>
        </a:xfrm>
        <a:prstGeom prst="ben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BA3EB-DCE8-4DE4-8DC6-C61579ACABF9}">
      <dsp:nvSpPr>
        <dsp:cNvPr id="0" name=""/>
        <dsp:cNvSpPr/>
      </dsp:nvSpPr>
      <dsp:spPr>
        <a:xfrm>
          <a:off x="4371882" y="26594"/>
          <a:ext cx="2555711" cy="101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Uzyskanie status Projektu Klastra </a:t>
          </a:r>
          <a:endParaRPr lang="pl-PL" sz="2400" kern="1200" dirty="0"/>
        </a:p>
      </dsp:txBody>
      <dsp:txXfrm>
        <a:off x="4401649" y="56361"/>
        <a:ext cx="2496177" cy="956788"/>
      </dsp:txXfrm>
    </dsp:sp>
    <dsp:sp modelId="{BC3A66C6-075B-4805-8380-B425378AD66B}">
      <dsp:nvSpPr>
        <dsp:cNvPr id="0" name=""/>
        <dsp:cNvSpPr/>
      </dsp:nvSpPr>
      <dsp:spPr>
        <a:xfrm>
          <a:off x="7792768" y="1333527"/>
          <a:ext cx="2875175" cy="131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Realizacja</a:t>
          </a:r>
          <a:endParaRPr lang="pl-PL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Współpraca</a:t>
          </a:r>
          <a:endParaRPr lang="pl-PL" sz="2800" kern="1200" dirty="0"/>
        </a:p>
      </dsp:txBody>
      <dsp:txXfrm>
        <a:off x="7822959" y="1363718"/>
        <a:ext cx="2814793" cy="970427"/>
      </dsp:txXfrm>
    </dsp:sp>
    <dsp:sp modelId="{741143F6-FCEA-42E6-841C-C04E34289477}">
      <dsp:nvSpPr>
        <dsp:cNvPr id="0" name=""/>
        <dsp:cNvSpPr/>
      </dsp:nvSpPr>
      <dsp:spPr>
        <a:xfrm>
          <a:off x="7866915" y="3635251"/>
          <a:ext cx="2555711" cy="101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Dobór Partnerów/Zespołu</a:t>
          </a:r>
          <a:endParaRPr lang="pl-PL" sz="2400" kern="1200" dirty="0"/>
        </a:p>
      </dsp:txBody>
      <dsp:txXfrm>
        <a:off x="7896682" y="3665018"/>
        <a:ext cx="2496177" cy="956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85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22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82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87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58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8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75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59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6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6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57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4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2494156" y="1326995"/>
            <a:ext cx="7772400" cy="3733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altLang="pl-PL" sz="6600" dirty="0" smtClean="0"/>
              <a:t>Rozpoczynamy</a:t>
            </a:r>
          </a:p>
          <a:p>
            <a:pPr marL="0" indent="0" algn="ctr">
              <a:buNone/>
            </a:pPr>
            <a:r>
              <a:rPr lang="pl-PL" altLang="pl-PL" sz="9600" dirty="0"/>
              <a:t>-</a:t>
            </a:r>
            <a:endParaRPr lang="pl-PL" altLang="pl-PL" sz="9600" dirty="0" smtClean="0"/>
          </a:p>
          <a:p>
            <a:pPr marL="0" indent="0" algn="ctr">
              <a:buNone/>
            </a:pPr>
            <a:r>
              <a:rPr lang="pl-PL" altLang="pl-PL" sz="6600" dirty="0" smtClean="0"/>
              <a:t>„</a:t>
            </a:r>
            <a:r>
              <a:rPr lang="pl-PL" altLang="pl-PL" sz="6600" dirty="0"/>
              <a:t>Ż</a:t>
            </a:r>
            <a:r>
              <a:rPr lang="pl-PL" altLang="pl-PL" sz="6600" dirty="0" smtClean="0"/>
              <a:t>ywiecka Energia Przyszłości”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98" y="137531"/>
            <a:ext cx="1239838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3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 marL="742950" lvl="1" indent="-742950">
              <a:spcBef>
                <a:spcPts val="1000"/>
              </a:spcBef>
              <a:buFont typeface="+mj-lt"/>
              <a:buAutoNum type="arabicPeriod" startAt="2"/>
            </a:pPr>
            <a:r>
              <a:rPr lang="pl-PL" sz="4400" dirty="0"/>
              <a:t>Struktura organizacyjna</a:t>
            </a:r>
          </a:p>
          <a:p>
            <a:pPr marL="1200150" lvl="2" indent="-742950">
              <a:spcBef>
                <a:spcPts val="1000"/>
              </a:spcBef>
              <a:buFont typeface="+mj-lt"/>
              <a:buAutoNum type="alphaLcParenR" startAt="2"/>
            </a:pPr>
            <a:r>
              <a:rPr lang="pl-PL" sz="4000" u="sng" dirty="0" smtClean="0"/>
              <a:t>Inne Zespoły Klastra</a:t>
            </a:r>
            <a:r>
              <a:rPr lang="pl-PL" sz="4000" u="sng" dirty="0"/>
              <a:t>:</a:t>
            </a:r>
          </a:p>
          <a:p>
            <a:pPr marL="1657350" lvl="3" indent="-742950">
              <a:spcBef>
                <a:spcPts val="1000"/>
              </a:spcBef>
            </a:pPr>
            <a:r>
              <a:rPr lang="pl-PL" sz="4000" dirty="0"/>
              <a:t>Rada </a:t>
            </a:r>
            <a:r>
              <a:rPr lang="pl-PL" sz="4000" dirty="0" err="1" smtClean="0"/>
              <a:t>Naukowa-Techniczna</a:t>
            </a:r>
            <a:r>
              <a:rPr lang="pl-PL" sz="4000" dirty="0" smtClean="0"/>
              <a:t> Klastra</a:t>
            </a:r>
          </a:p>
          <a:p>
            <a:pPr marL="1657350" lvl="3" indent="-742950">
              <a:spcBef>
                <a:spcPts val="1000"/>
              </a:spcBef>
            </a:pPr>
            <a:r>
              <a:rPr lang="pl-PL" sz="4000" dirty="0" smtClean="0"/>
              <a:t>Rada Partnerów</a:t>
            </a:r>
          </a:p>
          <a:p>
            <a:pPr marL="1657350" lvl="3" indent="-742950">
              <a:spcBef>
                <a:spcPts val="1000"/>
              </a:spcBef>
            </a:pPr>
            <a:r>
              <a:rPr lang="pl-PL" sz="4000" dirty="0" smtClean="0"/>
              <a:t>Zespół Gminnych Pełnomocników ekoenergetycznych </a:t>
            </a:r>
            <a:endParaRPr lang="pl-PL" sz="4000" dirty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/>
              <a:t>Funkcjonowanie Klastra</a:t>
            </a:r>
            <a:endParaRPr lang="pl-PL" altLang="pl-PL" sz="3600" dirty="0"/>
          </a:p>
          <a:p>
            <a:pPr marL="0" indent="0" algn="ctr">
              <a:buNone/>
            </a:pP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22326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pl-PL" sz="3600" dirty="0" smtClean="0"/>
              <a:t>3. Struktura </a:t>
            </a:r>
            <a:r>
              <a:rPr lang="pl-PL" sz="3600" dirty="0"/>
              <a:t>organizacyjna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 startAt="3"/>
            </a:pPr>
            <a:r>
              <a:rPr lang="pl-PL" sz="2800" u="sng" dirty="0"/>
              <a:t>Centra </a:t>
            </a:r>
            <a:r>
              <a:rPr lang="pl-PL" sz="2800" u="sng" dirty="0" smtClean="0"/>
              <a:t>Kompetencji/Usług </a:t>
            </a:r>
            <a:r>
              <a:rPr lang="pl-PL" sz="2800" u="sng" dirty="0"/>
              <a:t>Klastra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2400" dirty="0"/>
              <a:t>Planowanie </a:t>
            </a:r>
            <a:r>
              <a:rPr lang="pl-PL" sz="2400" dirty="0" smtClean="0"/>
              <a:t>energetyczne</a:t>
            </a:r>
          </a:p>
          <a:p>
            <a:pPr marL="1885950" lvl="4" indent="-514350">
              <a:spcBef>
                <a:spcPts val="1000"/>
              </a:spcBef>
            </a:pPr>
            <a:r>
              <a:rPr lang="pl-PL" sz="2400" dirty="0" smtClean="0"/>
              <a:t>Planowanie obszarowe – ZMGE/Samorządy</a:t>
            </a:r>
          </a:p>
          <a:p>
            <a:pPr marL="1885950" lvl="4" indent="-514350">
              <a:spcBef>
                <a:spcPts val="1000"/>
              </a:spcBef>
            </a:pPr>
            <a:r>
              <a:rPr lang="pl-PL" sz="2400" dirty="0" smtClean="0"/>
              <a:t>Planowanie/projektowanie - obiektowe</a:t>
            </a:r>
            <a:endParaRPr lang="pl-PL" sz="2400" dirty="0"/>
          </a:p>
          <a:p>
            <a:pPr marL="1428750" lvl="3" indent="-514350">
              <a:spcBef>
                <a:spcPts val="1000"/>
              </a:spcBef>
            </a:pPr>
            <a:r>
              <a:rPr lang="pl-PL" sz="2400" dirty="0" smtClean="0"/>
              <a:t>Wytwarzanie </a:t>
            </a:r>
            <a:r>
              <a:rPr lang="pl-PL" sz="2400" dirty="0"/>
              <a:t>(generacja</a:t>
            </a:r>
            <a:r>
              <a:rPr lang="pl-PL" sz="2400" dirty="0" smtClean="0"/>
              <a:t>) energii</a:t>
            </a:r>
          </a:p>
          <a:p>
            <a:pPr marL="1885950" lvl="4" indent="-514350">
              <a:spcBef>
                <a:spcPts val="1000"/>
              </a:spcBef>
            </a:pPr>
            <a:r>
              <a:rPr lang="pl-PL" sz="2400" dirty="0" smtClean="0"/>
              <a:t>OZE – biogaz, PV, paliwa alternatywne</a:t>
            </a:r>
          </a:p>
          <a:p>
            <a:pPr marL="1885950" lvl="4" indent="-514350">
              <a:spcBef>
                <a:spcPts val="1000"/>
              </a:spcBef>
            </a:pPr>
            <a:r>
              <a:rPr lang="pl-PL" sz="2400" dirty="0" smtClean="0"/>
              <a:t>Skojarzone wytwarzanie energii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2400" dirty="0"/>
              <a:t>Dystrybucja, magazynowanie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2400" dirty="0"/>
              <a:t>Obrót, sprzedaż </a:t>
            </a:r>
          </a:p>
          <a:p>
            <a:pPr marL="1428750" lvl="3" indent="-514350">
              <a:spcBef>
                <a:spcPts val="1000"/>
              </a:spcBef>
            </a:pPr>
            <a:endParaRPr lang="pl-PL" sz="24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/>
              <a:t>Funkcjonowanie Klastra</a:t>
            </a:r>
            <a:endParaRPr lang="pl-PL" altLang="pl-PL" sz="3600" dirty="0"/>
          </a:p>
          <a:p>
            <a:pPr marL="0" indent="0" algn="ctr">
              <a:buNone/>
            </a:pP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21565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pl-PL" sz="3600" dirty="0" smtClean="0"/>
              <a:t>3. Struktura </a:t>
            </a:r>
            <a:r>
              <a:rPr lang="pl-PL" sz="3600" dirty="0"/>
              <a:t>organizacyjna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 startAt="3"/>
            </a:pPr>
            <a:r>
              <a:rPr lang="pl-PL" sz="2800" u="sng" dirty="0"/>
              <a:t>Centra </a:t>
            </a:r>
            <a:r>
              <a:rPr lang="pl-PL" sz="2800" u="sng" dirty="0" smtClean="0"/>
              <a:t>Kompetencji/Usług </a:t>
            </a:r>
            <a:r>
              <a:rPr lang="pl-PL" sz="2800" u="sng" dirty="0"/>
              <a:t>Klastra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2400" dirty="0"/>
              <a:t>ICT</a:t>
            </a:r>
          </a:p>
          <a:p>
            <a:pPr marL="1885950" lvl="4" indent="-514350">
              <a:spcBef>
                <a:spcPts val="1000"/>
              </a:spcBef>
            </a:pPr>
            <a:r>
              <a:rPr lang="pl-PL" sz="2400" dirty="0" smtClean="0"/>
              <a:t>Kompleksowy system informatyczny </a:t>
            </a:r>
            <a:r>
              <a:rPr lang="pl-PL" sz="2400" dirty="0" err="1" smtClean="0"/>
              <a:t>Klastrra</a:t>
            </a:r>
            <a:endParaRPr lang="pl-PL" sz="2400" dirty="0"/>
          </a:p>
          <a:p>
            <a:pPr marL="1885950" lvl="4" indent="-514350">
              <a:spcBef>
                <a:spcPts val="1000"/>
              </a:spcBef>
            </a:pPr>
            <a:r>
              <a:rPr lang="pl-PL" sz="2400" dirty="0"/>
              <a:t>Inteligentne sieci</a:t>
            </a:r>
            <a:r>
              <a:rPr lang="pl-PL" sz="2400" dirty="0" smtClean="0"/>
              <a:t>, DSM, DSR</a:t>
            </a:r>
            <a:endParaRPr lang="pl-PL" sz="2400" dirty="0"/>
          </a:p>
          <a:p>
            <a:pPr marL="1885950" lvl="4" indent="-514350">
              <a:spcBef>
                <a:spcPts val="1000"/>
              </a:spcBef>
            </a:pPr>
            <a:r>
              <a:rPr lang="pl-PL" sz="2400" dirty="0"/>
              <a:t>Smart </a:t>
            </a:r>
            <a:r>
              <a:rPr lang="pl-PL" sz="2400" dirty="0" err="1"/>
              <a:t>Grid</a:t>
            </a:r>
            <a:endParaRPr lang="pl-PL" sz="2400" dirty="0"/>
          </a:p>
          <a:p>
            <a:pPr marL="1428750" lvl="3" indent="-514350">
              <a:spcBef>
                <a:spcPts val="1000"/>
              </a:spcBef>
            </a:pPr>
            <a:r>
              <a:rPr lang="pl-PL" sz="2400" dirty="0" err="1" smtClean="0"/>
              <a:t>Elektromobilność</a:t>
            </a:r>
            <a:endParaRPr lang="pl-PL" sz="2400" dirty="0" smtClean="0"/>
          </a:p>
          <a:p>
            <a:pPr marL="1428750" lvl="3" indent="-514350">
              <a:spcBef>
                <a:spcPts val="1000"/>
              </a:spcBef>
            </a:pPr>
            <a:r>
              <a:rPr lang="pl-PL" sz="2400" dirty="0" smtClean="0"/>
              <a:t>Efektywność </a:t>
            </a:r>
            <a:r>
              <a:rPr lang="pl-PL" sz="2400" dirty="0"/>
              <a:t>Energetyczna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2400" dirty="0"/>
              <a:t>Zespół Niskoemisyjny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2400" dirty="0"/>
              <a:t>Promocja, komunikacja, edukacja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/>
              <a:t>Funkcjonowanie Klastra</a:t>
            </a:r>
            <a:endParaRPr lang="pl-PL" altLang="pl-PL" sz="3600" dirty="0"/>
          </a:p>
          <a:p>
            <a:pPr marL="0" indent="0" algn="ctr">
              <a:buNone/>
            </a:pP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36512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/>
              <a:t>Funkcjonowanie Klastra</a:t>
            </a:r>
            <a:endParaRPr lang="pl-PL" altLang="pl-PL" sz="36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42725353"/>
              </p:ext>
            </p:extLst>
          </p:nvPr>
        </p:nvGraphicFramePr>
        <p:xfrm>
          <a:off x="602166" y="1550020"/>
          <a:ext cx="11117766" cy="4839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74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46" y="1237784"/>
            <a:ext cx="11414429" cy="5239216"/>
          </a:xfrm>
          <a:prstGeom prst="rect">
            <a:avLst/>
          </a:prstGeom>
        </p:spPr>
      </p:pic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4"/>
            <a:ext cx="10627112" cy="1096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 smtClean="0"/>
              <a:t>”</a:t>
            </a:r>
            <a:br>
              <a:rPr lang="pl-PL" altLang="pl-PL" sz="3200" dirty="0" smtClean="0"/>
            </a:b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35166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 smtClean="0"/>
              <a:t>programowe</a:t>
            </a:r>
            <a:endParaRPr lang="pl-PL" altLang="pl-PL" sz="36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745" y="1143000"/>
            <a:ext cx="8662879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9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pl-PL" altLang="pl-PL" sz="4800" dirty="0" smtClean="0"/>
              <a:t>Program Ograniczenia Niskiej Emisji (PONE) dla obszaru całego Powiatu.</a:t>
            </a:r>
          </a:p>
          <a:p>
            <a:pPr marL="914400" indent="-914400">
              <a:buFont typeface="+mj-lt"/>
              <a:buAutoNum type="arabicPeriod"/>
            </a:pPr>
            <a:r>
              <a:rPr lang="pl-PL" altLang="pl-PL" sz="4800" dirty="0" smtClean="0"/>
              <a:t>Słoneczne Gminy – koordynacja przygotowania projektów mikroinstalacji OZE w Gminach.</a:t>
            </a:r>
          </a:p>
          <a:p>
            <a:pPr marL="914400" indent="-914400">
              <a:buFont typeface="+mj-lt"/>
              <a:buAutoNum type="arabicPeriod"/>
            </a:pPr>
            <a:r>
              <a:rPr lang="pl-PL" altLang="pl-PL" sz="4800" dirty="0" smtClean="0"/>
              <a:t>Energetyczne zagospodarowanie odpadów – Beskid sp. z o.o.</a:t>
            </a:r>
            <a:endParaRPr lang="pl-PL" altLang="pl-PL" sz="48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 smtClean="0"/>
              <a:t>Projekty Klastra </a:t>
            </a: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11582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4"/>
            </a:pPr>
            <a:r>
              <a:rPr lang="pl-PL" altLang="pl-PL" sz="4800" dirty="0" smtClean="0"/>
              <a:t>Słoneczna Parafia – instalacja PV, </a:t>
            </a:r>
            <a:r>
              <a:rPr lang="pl-PL" altLang="pl-PL" sz="4800" dirty="0" err="1" smtClean="0"/>
              <a:t>mikrosieć</a:t>
            </a:r>
            <a:r>
              <a:rPr lang="pl-PL" altLang="pl-PL" sz="4800" dirty="0" smtClean="0"/>
              <a:t>, </a:t>
            </a:r>
            <a:r>
              <a:rPr lang="pl-PL" altLang="pl-PL" sz="4800" dirty="0" err="1" smtClean="0"/>
              <a:t>mikrobilansowanie</a:t>
            </a:r>
            <a:r>
              <a:rPr lang="pl-PL" altLang="pl-PL" sz="4800" dirty="0" smtClean="0"/>
              <a:t>, magazynowanie, BMS</a:t>
            </a:r>
          </a:p>
          <a:p>
            <a:pPr marL="914400" indent="-914400">
              <a:buFont typeface="+mj-lt"/>
              <a:buAutoNum type="arabicPeriod" startAt="4"/>
            </a:pPr>
            <a:r>
              <a:rPr lang="pl-PL" altLang="pl-PL" sz="4800" dirty="0" smtClean="0"/>
              <a:t>Gminny niezależny obszar energetyczny – zarządzanie siecią, </a:t>
            </a:r>
            <a:r>
              <a:rPr lang="pl-PL" altLang="pl-PL" sz="4800" dirty="0" err="1" smtClean="0"/>
              <a:t>nN</a:t>
            </a:r>
            <a:endParaRPr lang="pl-PL" altLang="pl-PL" sz="4800" dirty="0" smtClean="0"/>
          </a:p>
          <a:p>
            <a:pPr marL="914400" indent="-914400">
              <a:buFont typeface="+mj-lt"/>
              <a:buAutoNum type="arabicPeriod" startAt="4"/>
            </a:pPr>
            <a:r>
              <a:rPr lang="pl-PL" altLang="pl-PL" sz="4800" dirty="0"/>
              <a:t> Wirtualna </a:t>
            </a:r>
            <a:r>
              <a:rPr lang="pl-PL" altLang="pl-PL" sz="4800" dirty="0" smtClean="0"/>
              <a:t>Elektrownia</a:t>
            </a:r>
            <a:endParaRPr lang="pl-PL" altLang="pl-PL" sz="4800" dirty="0" smtClean="0"/>
          </a:p>
          <a:p>
            <a:pPr marL="914400" indent="-914400">
              <a:buFont typeface="+mj-lt"/>
              <a:buAutoNum type="arabicPeriod" startAt="4"/>
            </a:pPr>
            <a:endParaRPr lang="pl-PL" altLang="pl-PL" sz="48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 smtClean="0"/>
              <a:t>Projekty Klastra </a:t>
            </a:r>
            <a:endParaRPr lang="pl-PL" altLang="pl-PL" sz="36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15381" cy="86979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2015381" cy="86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8000" dirty="0"/>
              <a:t>Dziękujemy i zapraszamy </a:t>
            </a:r>
          </a:p>
          <a:p>
            <a:pPr marL="0" indent="0" algn="ctr">
              <a:buNone/>
            </a:pPr>
            <a:r>
              <a:rPr lang="pl-PL" altLang="pl-PL" sz="8000" b="1" dirty="0"/>
              <a:t>ZMGE – </a:t>
            </a:r>
            <a:r>
              <a:rPr lang="pl-PL" altLang="pl-PL" sz="8000" b="1" dirty="0" smtClean="0"/>
              <a:t>Lider Klastra</a:t>
            </a:r>
          </a:p>
          <a:p>
            <a:pPr marL="0" indent="0" algn="ctr">
              <a:buNone/>
            </a:pPr>
            <a:endParaRPr lang="pl-PL" altLang="pl-PL" sz="8000" b="1" dirty="0"/>
          </a:p>
          <a:p>
            <a:pPr marL="0" indent="0" algn="ctr">
              <a:buNone/>
            </a:pPr>
            <a:r>
              <a:rPr lang="pl-PL" altLang="pl-PL" sz="4000" dirty="0"/>
              <a:t>Pełnomocnik </a:t>
            </a:r>
            <a:r>
              <a:rPr lang="pl-PL" altLang="pl-PL" sz="4000" dirty="0" smtClean="0"/>
              <a:t>– Piotr Budzisz</a:t>
            </a:r>
            <a:endParaRPr lang="pl-PL" altLang="pl-PL" sz="4000" b="1" dirty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26749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2297152"/>
            <a:ext cx="1590675" cy="89535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297152"/>
            <a:ext cx="1828800" cy="89535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2382877"/>
            <a:ext cx="1924050" cy="80962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412" y="4142331"/>
            <a:ext cx="1876425" cy="1133475"/>
          </a:xfrm>
          <a:prstGeom prst="rect">
            <a:avLst/>
          </a:prstGeom>
        </p:spPr>
      </p:pic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altLang="pl-PL" sz="48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149" y="689138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endParaRPr lang="pl-PL" altLang="pl-PL" sz="36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6045" y="4142331"/>
            <a:ext cx="1733550" cy="101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i="1" dirty="0" smtClean="0"/>
              <a:t>Cel  operacyjny</a:t>
            </a:r>
            <a:endParaRPr lang="pl-PL" altLang="pl-PL" sz="4400" i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pl-PL" altLang="pl-PL" sz="3600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863" y="1382713"/>
            <a:ext cx="11341100" cy="50942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4800" dirty="0" smtClean="0"/>
              <a:t>Uruchomienie </a:t>
            </a:r>
            <a:r>
              <a:rPr lang="pl-PL" sz="4800" dirty="0" smtClean="0"/>
              <a:t>i testowanie rozwiązań w zakresie tworzenia </a:t>
            </a:r>
            <a:r>
              <a:rPr lang="pl-PL" sz="4800" b="1" dirty="0" smtClean="0"/>
              <a:t>nowej instytucji rynku </a:t>
            </a:r>
            <a:r>
              <a:rPr lang="pl-PL" sz="4800" dirty="0" smtClean="0"/>
              <a:t>energetycznego na poziomie lokalnym określonym w </a:t>
            </a:r>
            <a:r>
              <a:rPr lang="pl-PL" sz="4800" b="1" dirty="0" smtClean="0"/>
              <a:t>Ustawie </a:t>
            </a:r>
            <a:r>
              <a:rPr lang="pl-PL" sz="4800" b="1" dirty="0" smtClean="0"/>
              <a:t>o </a:t>
            </a:r>
            <a:r>
              <a:rPr lang="pl-PL" sz="4800" b="1" dirty="0" smtClean="0"/>
              <a:t>OZE, Prawie Energetycznym, Ustawie o Samorządzie Gminnym oraz Ustawie o </a:t>
            </a:r>
            <a:r>
              <a:rPr lang="pl-PL" sz="4800" b="1" dirty="0"/>
              <a:t>e</a:t>
            </a:r>
            <a:r>
              <a:rPr lang="pl-PL" sz="4800" b="1" dirty="0" smtClean="0"/>
              <a:t>fektywności energetycznej </a:t>
            </a:r>
            <a:r>
              <a:rPr lang="pl-PL" sz="4800" dirty="0" smtClean="0"/>
              <a:t>w </a:t>
            </a:r>
            <a:r>
              <a:rPr lang="pl-PL" sz="4800" dirty="0" smtClean="0"/>
              <a:t>oparciu o nowe technologie, produkty, usługi i rozwiązania organizacyjne w zakresie produkcji, obrotu, dystrybucji i równoważenia energii i paliw.</a:t>
            </a:r>
            <a:endParaRPr lang="pl-PL" altLang="pl-PL" sz="4800" dirty="0" smtClean="0"/>
          </a:p>
        </p:txBody>
      </p:sp>
    </p:spTree>
    <p:extLst>
      <p:ext uri="{BB962C8B-B14F-4D97-AF65-F5344CB8AC3E}">
        <p14:creationId xmlns:p14="http://schemas.microsoft.com/office/powerpoint/2010/main" val="6897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>
              <a:buSzPct val="50000"/>
            </a:pPr>
            <a:r>
              <a:rPr lang="pl-PL" altLang="pl-PL" sz="4800" dirty="0" smtClean="0"/>
              <a:t>Koordynacja obszarowego planowania energetycznego </a:t>
            </a:r>
          </a:p>
          <a:p>
            <a:pPr lvl="1">
              <a:buSzPct val="50000"/>
            </a:pPr>
            <a:r>
              <a:rPr lang="pl-PL" altLang="pl-PL" sz="4400" dirty="0" smtClean="0"/>
              <a:t>ZMGE      Samorządy</a:t>
            </a:r>
          </a:p>
          <a:p>
            <a:pPr>
              <a:buSzPct val="50000"/>
            </a:pPr>
            <a:r>
              <a:rPr lang="pl-PL" altLang="pl-PL" sz="4800" dirty="0" smtClean="0"/>
              <a:t>Komplementarność działań </a:t>
            </a:r>
          </a:p>
          <a:p>
            <a:pPr lvl="1">
              <a:buSzPct val="50000"/>
            </a:pPr>
            <a:r>
              <a:rPr lang="pl-PL" altLang="pl-PL" sz="4400" dirty="0" smtClean="0"/>
              <a:t>energia     niska emisja </a:t>
            </a:r>
          </a:p>
          <a:p>
            <a:pPr lvl="1">
              <a:buSzPct val="50000"/>
            </a:pPr>
            <a:r>
              <a:rPr lang="pl-PL" altLang="pl-PL" sz="4400" dirty="0" smtClean="0"/>
              <a:t>energia </a:t>
            </a:r>
            <a:r>
              <a:rPr lang="pl-PL" altLang="pl-PL" sz="4400" dirty="0"/>
              <a:t>elektryczna </a:t>
            </a:r>
            <a:r>
              <a:rPr lang="pl-PL" altLang="pl-PL" sz="4400" dirty="0" smtClean="0"/>
              <a:t>    energia </a:t>
            </a:r>
            <a:r>
              <a:rPr lang="pl-PL" altLang="pl-PL" sz="4400" dirty="0"/>
              <a:t>cieplna</a:t>
            </a:r>
            <a:endParaRPr lang="pl-PL" altLang="pl-PL" sz="4400" dirty="0" smtClean="0"/>
          </a:p>
          <a:p>
            <a:pPr>
              <a:buSzPct val="50000"/>
            </a:pPr>
            <a:r>
              <a:rPr lang="pl-PL" altLang="pl-PL" sz="4800" dirty="0"/>
              <a:t>R</a:t>
            </a:r>
            <a:r>
              <a:rPr lang="pl-PL" altLang="pl-PL" sz="4800" dirty="0" smtClean="0"/>
              <a:t>ównoważność uczestników Klastra</a:t>
            </a:r>
            <a:endParaRPr lang="pl-PL" altLang="pl-PL" sz="48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/>
              <a:t>Kluczowe założenia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l-PL" altLang="pl-PL" sz="3600" dirty="0"/>
          </a:p>
        </p:txBody>
      </p:sp>
      <p:sp>
        <p:nvSpPr>
          <p:cNvPr id="10" name="Strzałka w lewo i prawo 9"/>
          <p:cNvSpPr/>
          <p:nvPr/>
        </p:nvSpPr>
        <p:spPr>
          <a:xfrm>
            <a:off x="2608729" y="2999678"/>
            <a:ext cx="632012" cy="156117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Strzałka w lewo i prawo 13"/>
          <p:cNvSpPr/>
          <p:nvPr/>
        </p:nvSpPr>
        <p:spPr>
          <a:xfrm>
            <a:off x="2924735" y="4480930"/>
            <a:ext cx="632012" cy="156117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Strzałka w lewo i prawo 7"/>
          <p:cNvSpPr/>
          <p:nvPr/>
        </p:nvSpPr>
        <p:spPr>
          <a:xfrm>
            <a:off x="5597311" y="5190891"/>
            <a:ext cx="632012" cy="156117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82751"/>
            <a:ext cx="12299795" cy="5094249"/>
          </a:xfrm>
        </p:spPr>
        <p:txBody>
          <a:bodyPr>
            <a:normAutofit fontScale="92500"/>
          </a:bodyPr>
          <a:lstStyle/>
          <a:p>
            <a:pPr>
              <a:buSzPct val="50000"/>
            </a:pPr>
            <a:r>
              <a:rPr lang="pl-PL" altLang="pl-PL" sz="4800" dirty="0"/>
              <a:t>Wykorzystanie efektu </a:t>
            </a:r>
            <a:r>
              <a:rPr lang="pl-PL" altLang="pl-PL" sz="4800" dirty="0" smtClean="0"/>
              <a:t>synergii współpracy </a:t>
            </a:r>
            <a:r>
              <a:rPr lang="pl-PL" altLang="pl-PL" sz="4300" dirty="0" smtClean="0"/>
              <a:t>Klastrowej</a:t>
            </a:r>
          </a:p>
          <a:p>
            <a:pPr marL="457200" lvl="1" indent="0">
              <a:buSzPct val="50000"/>
              <a:buNone/>
            </a:pPr>
            <a:r>
              <a:rPr lang="pl-PL" altLang="pl-PL" sz="4300" dirty="0" smtClean="0"/>
              <a:t>sektor publiczny      sektor prywatny/przedsiębiorstwa</a:t>
            </a:r>
          </a:p>
          <a:p>
            <a:pPr marL="457200" lvl="1" indent="0">
              <a:buSzPct val="50000"/>
              <a:buNone/>
            </a:pPr>
            <a:r>
              <a:rPr lang="pl-PL" altLang="pl-PL" sz="4000" dirty="0" smtClean="0"/>
              <a:t>  </a:t>
            </a:r>
            <a:r>
              <a:rPr lang="pl-PL" altLang="pl-PL" sz="4000" dirty="0" smtClean="0"/>
              <a:t>     </a:t>
            </a:r>
          </a:p>
          <a:p>
            <a:pPr marL="457200" lvl="1" indent="0">
              <a:buSzPct val="50000"/>
              <a:buNone/>
            </a:pPr>
            <a:r>
              <a:rPr lang="pl-PL" altLang="pl-PL" sz="4000" dirty="0" smtClean="0"/>
              <a:t>mieszkańcy     tzw. III sektor      </a:t>
            </a:r>
            <a:r>
              <a:rPr lang="pl-PL" altLang="pl-PL" sz="4000" dirty="0" smtClean="0"/>
              <a:t>U</a:t>
            </a:r>
            <a:r>
              <a:rPr lang="pl-PL" altLang="pl-PL" sz="4000" dirty="0" smtClean="0"/>
              <a:t>czelnie/JBR/Edukacyjne</a:t>
            </a:r>
          </a:p>
          <a:p>
            <a:pPr>
              <a:buSzPct val="50000"/>
            </a:pPr>
            <a:r>
              <a:rPr lang="pl-PL" altLang="pl-PL" sz="4800" dirty="0" smtClean="0"/>
              <a:t>Efektywność ekonomiczna/rynkowa -skalowalność</a:t>
            </a:r>
          </a:p>
          <a:p>
            <a:pPr>
              <a:buSzPct val="50000"/>
            </a:pPr>
            <a:r>
              <a:rPr lang="pl-PL" altLang="pl-PL" sz="4800" dirty="0" smtClean="0"/>
              <a:t>Konkurencyjność </a:t>
            </a:r>
            <a:endParaRPr lang="pl-PL" altLang="pl-PL" sz="4800" dirty="0" smtClean="0"/>
          </a:p>
          <a:p>
            <a:pPr>
              <a:buSzPct val="50000"/>
            </a:pPr>
            <a:r>
              <a:rPr lang="pl-PL" altLang="pl-PL" sz="4800" dirty="0" smtClean="0"/>
              <a:t>Klaster jako instytucja </a:t>
            </a:r>
            <a:r>
              <a:rPr lang="pl-PL" altLang="pl-PL" sz="4800" b="1" dirty="0" smtClean="0"/>
              <a:t>nie działająca dla zysku</a:t>
            </a:r>
            <a:endParaRPr lang="pl-PL" altLang="pl-PL" sz="4800" b="1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/>
              <a:t>Kluczowe </a:t>
            </a:r>
            <a:r>
              <a:rPr lang="pl-PL" altLang="pl-PL" sz="4400" dirty="0" smtClean="0"/>
              <a:t>założenia</a:t>
            </a:r>
            <a:endParaRPr lang="pl-PL" altLang="pl-PL" sz="4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pl-PL" altLang="pl-PL" sz="3600" dirty="0"/>
          </a:p>
        </p:txBody>
      </p:sp>
      <p:sp>
        <p:nvSpPr>
          <p:cNvPr id="10" name="Strzałka w lewo i prawo 9"/>
          <p:cNvSpPr/>
          <p:nvPr/>
        </p:nvSpPr>
        <p:spPr>
          <a:xfrm>
            <a:off x="3988744" y="2340828"/>
            <a:ext cx="519846" cy="123592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Strzałka w lewo i prawo 17"/>
          <p:cNvSpPr/>
          <p:nvPr/>
        </p:nvSpPr>
        <p:spPr>
          <a:xfrm rot="5400000" flipV="1">
            <a:off x="1920235" y="2868447"/>
            <a:ext cx="441495" cy="137584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9" name="Strzałka w lewo i prawo 18"/>
          <p:cNvSpPr/>
          <p:nvPr/>
        </p:nvSpPr>
        <p:spPr>
          <a:xfrm>
            <a:off x="2806172" y="3404315"/>
            <a:ext cx="327320" cy="195167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0" name="Strzałka w lewo i prawo 19"/>
          <p:cNvSpPr/>
          <p:nvPr/>
        </p:nvSpPr>
        <p:spPr>
          <a:xfrm rot="5400000" flipV="1">
            <a:off x="8821038" y="2868447"/>
            <a:ext cx="441495" cy="137584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1" name="Strzałka w lewo i prawo 20"/>
          <p:cNvSpPr/>
          <p:nvPr/>
        </p:nvSpPr>
        <p:spPr>
          <a:xfrm>
            <a:off x="5951424" y="3426161"/>
            <a:ext cx="422984" cy="173321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Autofit/>
          </a:bodyPr>
          <a:lstStyle/>
          <a:p>
            <a:r>
              <a:rPr lang="pl-PL" sz="3400" b="1" dirty="0"/>
              <a:t>planowanie</a:t>
            </a:r>
            <a:r>
              <a:rPr lang="pl-PL" sz="3400" dirty="0"/>
              <a:t>, </a:t>
            </a:r>
            <a:r>
              <a:rPr lang="pl-PL" sz="3400" b="1" dirty="0"/>
              <a:t>wytwarzanie</a:t>
            </a:r>
            <a:r>
              <a:rPr lang="pl-PL" sz="3400" dirty="0"/>
              <a:t>, </a:t>
            </a:r>
            <a:r>
              <a:rPr lang="pl-PL" sz="3400" b="1" dirty="0"/>
              <a:t>dystrybucja</a:t>
            </a:r>
            <a:r>
              <a:rPr lang="pl-PL" sz="3400" dirty="0"/>
              <a:t> obrotu energią elektryczną oraz </a:t>
            </a:r>
            <a:r>
              <a:rPr lang="pl-PL" sz="3400" b="1" dirty="0"/>
              <a:t>równoważenia</a:t>
            </a:r>
            <a:r>
              <a:rPr lang="pl-PL" sz="3400" dirty="0"/>
              <a:t> zapotrzebowania na energię w ramach sieci dystrybucyjnej o napięciu znamionowym niższym niż 110 </a:t>
            </a:r>
            <a:r>
              <a:rPr lang="pl-PL" sz="3400" dirty="0" err="1"/>
              <a:t>kV</a:t>
            </a:r>
            <a:r>
              <a:rPr lang="pl-PL" sz="3400" dirty="0"/>
              <a:t>, </a:t>
            </a:r>
          </a:p>
          <a:p>
            <a:r>
              <a:rPr lang="pl-PL" sz="3400" dirty="0"/>
              <a:t>planowanie, wytwarzanie, koordynacja i dystrybucja energii </a:t>
            </a:r>
            <a:r>
              <a:rPr lang="pl-PL" sz="3400" b="1" dirty="0"/>
              <a:t>cieplnej</a:t>
            </a:r>
            <a:r>
              <a:rPr lang="pl-PL" sz="3400" dirty="0"/>
              <a:t>, w szczególności </a:t>
            </a:r>
            <a:r>
              <a:rPr lang="pl-PL" sz="3400" b="1" dirty="0"/>
              <a:t>produkowanej</a:t>
            </a:r>
            <a:r>
              <a:rPr lang="pl-PL" sz="3400" dirty="0"/>
              <a:t> w </a:t>
            </a:r>
            <a:r>
              <a:rPr lang="pl-PL" sz="3400" b="1" dirty="0"/>
              <a:t>skojarzeniu</a:t>
            </a:r>
            <a:r>
              <a:rPr lang="pl-PL" sz="3400" dirty="0"/>
              <a:t>, </a:t>
            </a:r>
          </a:p>
          <a:p>
            <a:r>
              <a:rPr lang="pl-PL" sz="3400" dirty="0"/>
              <a:t>wykorzystanie </a:t>
            </a:r>
            <a:r>
              <a:rPr lang="pl-PL" sz="3400" b="1" dirty="0"/>
              <a:t>odnawialnych źródeł energii </a:t>
            </a:r>
            <a:r>
              <a:rPr lang="pl-PL" sz="3400" dirty="0"/>
              <a:t>w gospodarce energetycznej Żywiecczyzny ze szczególnym uwzględnieniem potencjału </a:t>
            </a:r>
            <a:r>
              <a:rPr lang="pl-PL" sz="3400" b="1" dirty="0"/>
              <a:t>lokalnych zasobów</a:t>
            </a:r>
            <a:r>
              <a:rPr lang="pl-PL" sz="3400" dirty="0"/>
              <a:t> (źródeł) </a:t>
            </a:r>
            <a:r>
              <a:rPr lang="pl-PL" sz="3400" dirty="0" smtClean="0"/>
              <a:t>energii – biomasa, woda, </a:t>
            </a:r>
            <a:endParaRPr lang="pl-PL" altLang="pl-PL" sz="34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 smtClean="0"/>
              <a:t>Cele szczegółowe</a:t>
            </a:r>
            <a:endParaRPr lang="pl-PL" altLang="pl-PL" sz="4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7539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r>
              <a:rPr lang="pl-PL" sz="3400" dirty="0"/>
              <a:t>kreowanie i wdrażanie przedsięwzięć z zakresu </a:t>
            </a:r>
            <a:r>
              <a:rPr lang="pl-PL" sz="3400" b="1" dirty="0"/>
              <a:t>elektromobilności, </a:t>
            </a:r>
          </a:p>
          <a:p>
            <a:r>
              <a:rPr lang="pl-PL" sz="3400" dirty="0" smtClean="0"/>
              <a:t>poprawa </a:t>
            </a:r>
            <a:r>
              <a:rPr lang="pl-PL" sz="3400" b="1" dirty="0"/>
              <a:t>efektywności energetycznej </a:t>
            </a:r>
            <a:r>
              <a:rPr lang="pl-PL" sz="3400" dirty="0"/>
              <a:t>w zasobach publicznych, sektorze przedsiębiorstw, lokalnych społeczności i mieszkańców,</a:t>
            </a:r>
          </a:p>
          <a:p>
            <a:pPr marL="228600" lvl="1">
              <a:spcBef>
                <a:spcPts val="1000"/>
              </a:spcBef>
            </a:pPr>
            <a:r>
              <a:rPr lang="pl-PL" sz="3400" dirty="0"/>
              <a:t>planowania,  koordynacji i realizacji zadań mających na celu  </a:t>
            </a:r>
            <a:r>
              <a:rPr lang="pl-PL" sz="3400" b="1" dirty="0"/>
              <a:t>ograniczanie i likwidację niskiej emisji </a:t>
            </a:r>
            <a:r>
              <a:rPr lang="pl-PL" sz="3400" dirty="0"/>
              <a:t>w zasobach mieszkaniowych, obiektach publicznych oraz przedsiębiorstwach</a:t>
            </a:r>
            <a:endParaRPr lang="pl-PL" altLang="pl-PL" sz="34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 smtClean="0"/>
              <a:t>Cele szczegółowe</a:t>
            </a:r>
            <a:endParaRPr lang="pl-PL" altLang="pl-PL" sz="4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1152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 lnSpcReduction="10000"/>
          </a:bodyPr>
          <a:lstStyle/>
          <a:p>
            <a:pPr marL="514350" lvl="1" indent="-514350">
              <a:spcBef>
                <a:spcPts val="1000"/>
              </a:spcBef>
              <a:buFont typeface="+mj-lt"/>
              <a:buAutoNum type="arabicPeriod"/>
            </a:pPr>
            <a:r>
              <a:rPr lang="pl-PL" sz="4400" dirty="0"/>
              <a:t>Struktura podmiotowa 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3600" dirty="0"/>
              <a:t>Uczestnicy Klastra – podmioty, osoby podpisujące umowę cywilno-prawną zobowiązujące się do obowiązków określonych w umowie mające wpływ na decyzje formalno-prawne – </a:t>
            </a:r>
            <a:r>
              <a:rPr lang="pl-PL" sz="3600" b="1" dirty="0"/>
              <a:t>Umowa </a:t>
            </a:r>
            <a:r>
              <a:rPr lang="pl-PL" sz="3600" b="1" dirty="0" smtClean="0"/>
              <a:t>Klastra – umowa cywilno-prawna</a:t>
            </a:r>
            <a:endParaRPr lang="pl-PL" sz="3600" dirty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3600" dirty="0"/>
              <a:t>Partnerzy Klastra – współpracujące w oparciu o współpracę partnerską, bez zobowiązań formalno-prawnych mogący uczestniczyć w Projektach Klastrowych – </a:t>
            </a:r>
            <a:r>
              <a:rPr lang="pl-PL" sz="3600" b="1" dirty="0"/>
              <a:t>Umowa o współpracy</a:t>
            </a:r>
            <a:endParaRPr lang="pl-PL" altLang="pl-PL" sz="36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 smtClean="0"/>
              <a:t>Funkcjonowanie Klastra</a:t>
            </a: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16309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23746" y="1382751"/>
            <a:ext cx="11340791" cy="5094249"/>
          </a:xfrm>
        </p:spPr>
        <p:txBody>
          <a:bodyPr>
            <a:normAutofit/>
          </a:bodyPr>
          <a:lstStyle/>
          <a:p>
            <a:pPr marL="742950" lvl="1" indent="-742950">
              <a:spcBef>
                <a:spcPts val="1000"/>
              </a:spcBef>
              <a:buFont typeface="+mj-lt"/>
              <a:buAutoNum type="arabicPeriod" startAt="2"/>
            </a:pPr>
            <a:r>
              <a:rPr lang="pl-PL" sz="4400" dirty="0" smtClean="0"/>
              <a:t>Struktura </a:t>
            </a:r>
            <a:r>
              <a:rPr lang="pl-PL" sz="4400" dirty="0"/>
              <a:t>organizacyjna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4000" u="sng" dirty="0"/>
              <a:t>Organy Klastra: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4000" dirty="0"/>
              <a:t>Rada Klastra 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4000" dirty="0"/>
              <a:t>Komitet Sterujący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4000" dirty="0"/>
              <a:t>Lider Klastra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4000" dirty="0"/>
              <a:t>Koordynator</a:t>
            </a:r>
          </a:p>
          <a:p>
            <a:pPr marL="1428750" lvl="3" indent="-514350">
              <a:spcBef>
                <a:spcPts val="1000"/>
              </a:spcBef>
            </a:pPr>
            <a:r>
              <a:rPr lang="pl-PL" sz="4000" dirty="0"/>
              <a:t>Biuro</a:t>
            </a:r>
            <a:endParaRPr lang="pl-PL" sz="4000" dirty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1271239" y="140493"/>
            <a:ext cx="10627112" cy="1097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3200" dirty="0" smtClean="0"/>
              <a:t>Klaster Energii </a:t>
            </a:r>
            <a:r>
              <a:rPr lang="pl-PL" altLang="pl-PL" sz="3200" dirty="0" smtClean="0"/>
              <a:t>„</a:t>
            </a:r>
            <a:r>
              <a:rPr lang="pl-PL" altLang="pl-PL" sz="3200" dirty="0" smtClean="0"/>
              <a:t>Żywiecka Energia Przyszłości</a:t>
            </a:r>
            <a:r>
              <a:rPr lang="pl-PL" altLang="pl-PL" sz="3200" dirty="0"/>
              <a:t>”</a:t>
            </a:r>
            <a:br>
              <a:rPr lang="pl-PL" altLang="pl-PL" sz="3200" dirty="0"/>
            </a:br>
            <a:r>
              <a:rPr lang="pl-PL" altLang="pl-PL" sz="4400" dirty="0"/>
              <a:t>Funkcjonowanie Klastra</a:t>
            </a:r>
            <a:endParaRPr lang="pl-PL" altLang="pl-PL" sz="3600" dirty="0"/>
          </a:p>
          <a:p>
            <a:pPr marL="0" indent="0" algn="ctr">
              <a:buNone/>
            </a:pP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31471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931</Words>
  <Application>Microsoft Office PowerPoint</Application>
  <PresentationFormat>Panoramiczny</PresentationFormat>
  <Paragraphs>112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</dc:creator>
  <cp:lastModifiedBy>Piotr</cp:lastModifiedBy>
  <cp:revision>46</cp:revision>
  <dcterms:created xsi:type="dcterms:W3CDTF">2016-12-05T05:01:37Z</dcterms:created>
  <dcterms:modified xsi:type="dcterms:W3CDTF">2017-03-01T09:53:28Z</dcterms:modified>
</cp:coreProperties>
</file>