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163" r:id="rId1"/>
  </p:sldMasterIdLst>
  <p:notesMasterIdLst>
    <p:notesMasterId r:id="rId16"/>
  </p:notesMasterIdLst>
  <p:handoutMasterIdLst>
    <p:handoutMasterId r:id="rId17"/>
  </p:handoutMasterIdLst>
  <p:sldIdLst>
    <p:sldId id="602" r:id="rId2"/>
    <p:sldId id="592" r:id="rId3"/>
    <p:sldId id="611" r:id="rId4"/>
    <p:sldId id="613" r:id="rId5"/>
    <p:sldId id="614" r:id="rId6"/>
    <p:sldId id="564" r:id="rId7"/>
    <p:sldId id="612" r:id="rId8"/>
    <p:sldId id="603" r:id="rId9"/>
    <p:sldId id="610" r:id="rId10"/>
    <p:sldId id="616" r:id="rId11"/>
    <p:sldId id="617" r:id="rId12"/>
    <p:sldId id="615" r:id="rId13"/>
    <p:sldId id="604" r:id="rId14"/>
    <p:sldId id="609" r:id="rId15"/>
  </p:sldIdLst>
  <p:sldSz cx="9144000" cy="6858000" type="screen4x3"/>
  <p:notesSz cx="9926638" cy="6797675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521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003E00"/>
    <a:srgbClr val="828515"/>
    <a:srgbClr val="003300"/>
    <a:srgbClr val="79960E"/>
    <a:srgbClr val="FF9966"/>
    <a:srgbClr val="FF9933"/>
    <a:srgbClr val="669900"/>
    <a:srgbClr val="4F81BD"/>
    <a:srgbClr val="3D3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9" autoAdjust="0"/>
    <p:restoredTop sz="94664" autoAdjust="0"/>
  </p:normalViewPr>
  <p:slideViewPr>
    <p:cSldViewPr>
      <p:cViewPr>
        <p:scale>
          <a:sx n="90" d="100"/>
          <a:sy n="90" d="100"/>
        </p:scale>
        <p:origin x="-1008" y="-186"/>
      </p:cViewPr>
      <p:guideLst>
        <p:guide orient="horz" pos="3521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1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Arkusz1!$D$3:$I$3</c:f>
              <c:strCache>
                <c:ptCount val="6"/>
                <c:pt idx="0">
                  <c:v>RDF</c:v>
                </c:pt>
                <c:pt idx="1">
                  <c:v>Węgiel kamienny</c:v>
                </c:pt>
                <c:pt idx="2">
                  <c:v>Węgiel brunatny</c:v>
                </c:pt>
                <c:pt idx="3">
                  <c:v>Zrębki</c:v>
                </c:pt>
                <c:pt idx="4">
                  <c:v>Słoma</c:v>
                </c:pt>
                <c:pt idx="5">
                  <c:v>Paliwa z odpadów</c:v>
                </c:pt>
              </c:strCache>
            </c:strRef>
          </c:cat>
          <c:val>
            <c:numRef>
              <c:f>Arkusz1!$D$4:$I$4</c:f>
              <c:numCache>
                <c:formatCode>0.00E+00</c:formatCode>
                <c:ptCount val="6"/>
                <c:pt idx="0">
                  <c:v>1.299E-14</c:v>
                </c:pt>
                <c:pt idx="1">
                  <c:v>8.9069999999999996E-11</c:v>
                </c:pt>
                <c:pt idx="2">
                  <c:v>1.9200000000000001E-10</c:v>
                </c:pt>
                <c:pt idx="3">
                  <c:v>1.419E-10</c:v>
                </c:pt>
                <c:pt idx="4">
                  <c:v>1.4430000000000001E-10</c:v>
                </c:pt>
                <c:pt idx="5">
                  <c:v>1.299E-14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350016"/>
        <c:axId val="33351552"/>
      </c:barChart>
      <c:catAx>
        <c:axId val="3335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3351552"/>
        <c:crosses val="autoZero"/>
        <c:auto val="1"/>
        <c:lblAlgn val="ctr"/>
        <c:lblOffset val="100"/>
        <c:noMultiLvlLbl val="0"/>
      </c:catAx>
      <c:valAx>
        <c:axId val="33351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3350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1" rIns="91402" bIns="4570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1" rIns="91402" bIns="4570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69997162-B4F7-4808-BB28-37DA5F38306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47110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8000"/>
            <a:ext cx="3398838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2262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1" rIns="91402" bIns="4570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1" rIns="91402" bIns="4570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75F76BC6-5051-4562-9C75-035BAF5D279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85624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B41466D-6D69-4EB0-91B0-BF6922AD361F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7AE5F95-8F4D-48E1-83BB-CCC8E1812C2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Obraz 7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" r="2371"/>
          <a:stretch/>
        </p:blipFill>
        <p:spPr>
          <a:xfrm>
            <a:off x="8595311" y="0"/>
            <a:ext cx="548688" cy="6858000"/>
          </a:xfrm>
          <a:prstGeom prst="rect">
            <a:avLst/>
          </a:prstGeom>
        </p:spPr>
      </p:pic>
      <p:pic>
        <p:nvPicPr>
          <p:cNvPr id="74" name="Obraz 7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4742" cy="6858000"/>
          </a:xfrm>
          <a:prstGeom prst="rect">
            <a:avLst/>
          </a:prstGeom>
        </p:spPr>
      </p:pic>
      <p:pic>
        <p:nvPicPr>
          <p:cNvPr id="80" name="Obraz 7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253" y="8072"/>
            <a:ext cx="1683051" cy="527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466D-6D69-4EB0-91B0-BF6922AD361F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5F95-8F4D-48E1-83BB-CCC8E1812C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466D-6D69-4EB0-91B0-BF6922AD361F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5F95-8F4D-48E1-83BB-CCC8E1812C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466D-6D69-4EB0-91B0-BF6922AD361F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5F95-8F4D-48E1-83BB-CCC8E1812C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8950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466D-6D69-4EB0-91B0-BF6922AD361F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5F95-8F4D-48E1-83BB-CCC8E1812C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466D-6D69-4EB0-91B0-BF6922AD361F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5F95-8F4D-48E1-83BB-CCC8E1812C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466D-6D69-4EB0-91B0-BF6922AD361F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5F95-8F4D-48E1-83BB-CCC8E1812C2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466D-6D69-4EB0-91B0-BF6922AD361F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5F95-8F4D-48E1-83BB-CCC8E1812C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466D-6D69-4EB0-91B0-BF6922AD361F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5F95-8F4D-48E1-83BB-CCC8E1812C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466D-6D69-4EB0-91B0-BF6922AD361F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5F95-8F4D-48E1-83BB-CCC8E1812C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466D-6D69-4EB0-91B0-BF6922AD361F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5F95-8F4D-48E1-83BB-CCC8E1812C2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466D-6D69-4EB0-91B0-BF6922AD361F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5F95-8F4D-48E1-83BB-CCC8E1812C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B41466D-6D69-4EB0-91B0-BF6922AD361F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7AE5F95-8F4D-48E1-83BB-CCC8E1812C2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4" r:id="rId1"/>
    <p:sldLayoutId id="2147485165" r:id="rId2"/>
    <p:sldLayoutId id="2147485166" r:id="rId3"/>
    <p:sldLayoutId id="2147485167" r:id="rId4"/>
    <p:sldLayoutId id="2147485168" r:id="rId5"/>
    <p:sldLayoutId id="2147485169" r:id="rId6"/>
    <p:sldLayoutId id="2147485170" r:id="rId7"/>
    <p:sldLayoutId id="2147485171" r:id="rId8"/>
    <p:sldLayoutId id="2147485172" r:id="rId9"/>
    <p:sldLayoutId id="2147485173" r:id="rId10"/>
    <p:sldLayoutId id="2147485174" r:id="rId11"/>
    <p:sldLayoutId id="2147485117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683568" y="296652"/>
            <a:ext cx="7772400" cy="18362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pl-PL" sz="6600" b="1" dirty="0" smtClean="0">
                <a:solidFill>
                  <a:schemeClr val="tx1"/>
                </a:solidFill>
              </a:rPr>
              <a:t>ŻYWIEC</a:t>
            </a:r>
            <a:br>
              <a:rPr lang="pl-PL" sz="6600" b="1" dirty="0" smtClean="0">
                <a:solidFill>
                  <a:schemeClr val="tx1"/>
                </a:solidFill>
              </a:rPr>
            </a:br>
            <a:r>
              <a:rPr lang="pl-PL" b="0" dirty="0" smtClean="0">
                <a:solidFill>
                  <a:srgbClr val="002060"/>
                </a:solidFill>
              </a:rPr>
              <a:t>1-szy marca 2017</a:t>
            </a:r>
            <a:endParaRPr lang="en-GB" b="0" dirty="0">
              <a:solidFill>
                <a:srgbClr val="002060"/>
              </a:solidFill>
            </a:endParaRPr>
          </a:p>
        </p:txBody>
      </p:sp>
      <p:sp>
        <p:nvSpPr>
          <p:cNvPr id="7" name="Podtytuł 2"/>
          <p:cNvSpPr txBox="1">
            <a:spLocks/>
          </p:cNvSpPr>
          <p:nvPr/>
        </p:nvSpPr>
        <p:spPr>
          <a:xfrm>
            <a:off x="431540" y="2528900"/>
            <a:ext cx="8244916" cy="1476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 fontAlgn="auto">
              <a:spcAft>
                <a:spcPts val="0"/>
              </a:spcAft>
              <a:buNone/>
            </a:pPr>
            <a:r>
              <a:rPr lang="pl-PL" u="sng" dirty="0" smtClean="0"/>
              <a:t>WDRAŻANIE</a:t>
            </a:r>
            <a:r>
              <a:rPr lang="pl-PL" b="1" u="sng" dirty="0" smtClean="0"/>
              <a:t> PROGRAMU INWESTYCYJNEGO</a:t>
            </a:r>
            <a:r>
              <a:rPr lang="pl-PL" b="1" dirty="0" smtClean="0"/>
              <a:t>:</a:t>
            </a:r>
          </a:p>
          <a:p>
            <a:pPr marL="68580" indent="0" algn="ctr" fontAlgn="auto">
              <a:spcAft>
                <a:spcPts val="0"/>
              </a:spcAft>
              <a:buNone/>
            </a:pP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PROGRAM LIKWIDACJI NISKIEJ EMISJI</a:t>
            </a:r>
          </a:p>
          <a:p>
            <a:pPr marL="68580" indent="0" algn="ctr" fontAlgn="auto">
              <a:spcAft>
                <a:spcPts val="0"/>
              </a:spcAft>
              <a:buNone/>
            </a:pP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Odpady &lt;&gt; Ścieki 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&lt;&gt; 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Transport </a:t>
            </a:r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&lt;&gt; Ciepłownictwo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Podtytuł 2"/>
          <p:cNvSpPr txBox="1">
            <a:spLocks/>
          </p:cNvSpPr>
          <p:nvPr/>
        </p:nvSpPr>
        <p:spPr>
          <a:xfrm>
            <a:off x="540100" y="5407422"/>
            <a:ext cx="8352928" cy="1369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b="1" dirty="0" smtClean="0">
                <a:solidFill>
                  <a:srgbClr val="00B0F0"/>
                </a:solidFill>
              </a:rPr>
              <a:t>KD&amp;D Investment </a:t>
            </a:r>
            <a:r>
              <a:rPr lang="pl-PL" sz="2400" b="1" dirty="0" err="1" smtClean="0">
                <a:solidFill>
                  <a:srgbClr val="00B0F0"/>
                </a:solidFill>
              </a:rPr>
              <a:t>Advisory</a:t>
            </a:r>
            <a:endParaRPr lang="pl-PL" sz="2400" b="1" dirty="0" smtClean="0">
              <a:solidFill>
                <a:srgbClr val="00B0F0"/>
              </a:solidFill>
            </a:endParaRPr>
          </a:p>
          <a:p>
            <a:r>
              <a:rPr lang="pl-PL" sz="2400" dirty="0" smtClean="0">
                <a:solidFill>
                  <a:srgbClr val="002060"/>
                </a:solidFill>
              </a:rPr>
              <a:t>przy współpracy </a:t>
            </a:r>
            <a:r>
              <a:rPr lang="pl-PL" sz="2400" b="1" dirty="0" smtClean="0">
                <a:solidFill>
                  <a:srgbClr val="002060"/>
                </a:solidFill>
              </a:rPr>
              <a:t>Beskid Żywiec Sp. z o.o., Miasta Żywiec</a:t>
            </a:r>
          </a:p>
          <a:p>
            <a:r>
              <a:rPr lang="pl-PL" sz="2400" dirty="0" smtClean="0">
                <a:solidFill>
                  <a:srgbClr val="002060"/>
                </a:solidFill>
              </a:rPr>
              <a:t>oraz Klastra „Żywiecka Energia Przyszłości”</a:t>
            </a:r>
            <a:endParaRPr lang="en-GB" sz="2400" b="1" dirty="0">
              <a:solidFill>
                <a:srgbClr val="002060"/>
              </a:solidFill>
            </a:endParaRPr>
          </a:p>
        </p:txBody>
      </p:sp>
      <p:pic>
        <p:nvPicPr>
          <p:cNvPr id="9" name="Picture 5" descr="http://www.ekokogeneracja.com/img/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918" y="3933056"/>
            <a:ext cx="1440160" cy="144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67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504825" y="300955"/>
            <a:ext cx="8134349" cy="90872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FF00"/>
                </a:solidFill>
              </a:rPr>
              <a:t>Faza 1 </a:t>
            </a:r>
            <a:r>
              <a:rPr lang="pl-PL" b="1" dirty="0" smtClean="0">
                <a:solidFill>
                  <a:srgbClr val="002060"/>
                </a:solidFill>
              </a:rPr>
              <a:t>Biogazownie dla przemysłu, rolnictwa, obiektów publicznych.</a:t>
            </a: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209675"/>
            <a:ext cx="81343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895" y="4581128"/>
            <a:ext cx="2659041" cy="20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4581127"/>
            <a:ext cx="2627015" cy="20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Prostokąt 24"/>
          <p:cNvSpPr/>
          <p:nvPr/>
        </p:nvSpPr>
        <p:spPr>
          <a:xfrm>
            <a:off x="8379047" y="6775"/>
            <a:ext cx="764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KD&amp;D</a:t>
            </a:r>
            <a:endParaRPr lang="en-GB" dirty="0"/>
          </a:p>
        </p:txBody>
      </p:sp>
      <p:sp>
        <p:nvSpPr>
          <p:cNvPr id="2" name="Prostokąt 1"/>
          <p:cNvSpPr/>
          <p:nvPr/>
        </p:nvSpPr>
        <p:spPr>
          <a:xfrm>
            <a:off x="6768244" y="1280567"/>
            <a:ext cx="17848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00B0F0"/>
                </a:solidFill>
              </a:rPr>
              <a:t>Przykład Austria</a:t>
            </a:r>
            <a:endParaRPr lang="en-GB" dirty="0"/>
          </a:p>
        </p:txBody>
      </p:sp>
      <p:sp>
        <p:nvSpPr>
          <p:cNvPr id="8" name="Prostokąt 7"/>
          <p:cNvSpPr/>
          <p:nvPr/>
        </p:nvSpPr>
        <p:spPr>
          <a:xfrm>
            <a:off x="504825" y="6015625"/>
            <a:ext cx="26933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 smtClean="0">
                <a:solidFill>
                  <a:srgbClr val="002060"/>
                </a:solidFill>
              </a:rPr>
              <a:t>Energia dostarczana</a:t>
            </a:r>
          </a:p>
          <a:p>
            <a:r>
              <a:rPr lang="pl-PL" sz="2000" dirty="0" smtClean="0">
                <a:solidFill>
                  <a:srgbClr val="002060"/>
                </a:solidFill>
              </a:rPr>
              <a:t>do 70-ciu domów</a:t>
            </a:r>
            <a:endParaRPr lang="en-GB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7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96535" y="1160748"/>
            <a:ext cx="3450812" cy="90872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B0F0"/>
                </a:solidFill>
              </a:rPr>
              <a:t>Faza </a:t>
            </a:r>
            <a:r>
              <a:rPr lang="pl-PL" b="1" dirty="0" smtClean="0">
                <a:solidFill>
                  <a:srgbClr val="00B0F0"/>
                </a:solidFill>
              </a:rPr>
              <a:t>2</a:t>
            </a:r>
            <a:r>
              <a:rPr lang="pl-PL" b="1" dirty="0" smtClean="0">
                <a:solidFill>
                  <a:srgbClr val="FFFF00"/>
                </a:solidFill>
              </a:rPr>
              <a:t> </a:t>
            </a:r>
            <a:r>
              <a:rPr lang="pl-PL" b="1" dirty="0" smtClean="0">
                <a:solidFill>
                  <a:srgbClr val="002060"/>
                </a:solidFill>
              </a:rPr>
              <a:t>Kogeneracja</a:t>
            </a:r>
            <a:r>
              <a:rPr lang="pl-PL" b="1" dirty="0" smtClean="0">
                <a:solidFill>
                  <a:srgbClr val="002060"/>
                </a:solidFill>
              </a:rPr>
              <a:t>:</a:t>
            </a:r>
            <a:br>
              <a:rPr lang="pl-PL" b="1" dirty="0" smtClean="0">
                <a:solidFill>
                  <a:srgbClr val="002060"/>
                </a:solidFill>
              </a:rPr>
            </a:br>
            <a:r>
              <a:rPr lang="pl-PL" b="1" dirty="0" smtClean="0">
                <a:solidFill>
                  <a:srgbClr val="002060"/>
                </a:solidFill>
              </a:rPr>
              <a:t>słońce i wiatr</a:t>
            </a: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7" name="Picture 4" descr="75cm model.jpg"/>
          <p:cNvPicPr>
            <a:picLocks noChangeAspect="1"/>
          </p:cNvPicPr>
          <p:nvPr/>
        </p:nvPicPr>
        <p:blipFill rotWithShape="1">
          <a:blip r:embed="rId2" cstate="print"/>
          <a:srcRect b="4898"/>
          <a:stretch/>
        </p:blipFill>
        <p:spPr>
          <a:xfrm>
            <a:off x="3707904" y="800706"/>
            <a:ext cx="2388973" cy="2277535"/>
          </a:xfrm>
          <a:prstGeom prst="rect">
            <a:avLst/>
          </a:prstGeom>
        </p:spPr>
      </p:pic>
      <p:pic>
        <p:nvPicPr>
          <p:cNvPr id="9" name="그림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26" y="3915614"/>
            <a:ext cx="8746098" cy="2926258"/>
          </a:xfrm>
          <a:prstGeom prst="rect">
            <a:avLst/>
          </a:prstGeom>
        </p:spPr>
      </p:pic>
      <p:pic>
        <p:nvPicPr>
          <p:cNvPr id="8" name="Picture 5" descr="150cm model.jpg"/>
          <p:cNvPicPr>
            <a:picLocks noChangeAspect="1"/>
          </p:cNvPicPr>
          <p:nvPr/>
        </p:nvPicPr>
        <p:blipFill rotWithShape="1">
          <a:blip r:embed="rId4" cstate="print"/>
          <a:srcRect b="4381"/>
          <a:stretch/>
        </p:blipFill>
        <p:spPr>
          <a:xfrm>
            <a:off x="5904148" y="800707"/>
            <a:ext cx="3167843" cy="3780411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4319972" y="3085645"/>
            <a:ext cx="1473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75cm – 150W</a:t>
            </a:r>
            <a:endParaRPr lang="en-GB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6744051" y="4495187"/>
            <a:ext cx="1701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150cm – 1000W</a:t>
            </a:r>
            <a:endParaRPr lang="en-GB" dirty="0"/>
          </a:p>
        </p:txBody>
      </p:sp>
      <p:sp>
        <p:nvSpPr>
          <p:cNvPr id="12" name="Prostokąt 11"/>
          <p:cNvSpPr/>
          <p:nvPr/>
        </p:nvSpPr>
        <p:spPr>
          <a:xfrm>
            <a:off x="8379047" y="6775"/>
            <a:ext cx="764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KD&amp;D</a:t>
            </a:r>
            <a:endParaRPr lang="en-GB" dirty="0"/>
          </a:p>
        </p:txBody>
      </p:sp>
      <p:pic>
        <p:nvPicPr>
          <p:cNvPr id="13" name="그림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"/>
          <a:stretch/>
        </p:blipFill>
        <p:spPr>
          <a:xfrm>
            <a:off x="201490" y="2240868"/>
            <a:ext cx="4040902" cy="167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2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8379047" y="6775"/>
            <a:ext cx="764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KD&amp;D</a:t>
            </a:r>
            <a:endParaRPr lang="en-GB" dirty="0"/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5472100" y="800708"/>
            <a:ext cx="3420380" cy="1764196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00B0F0"/>
                </a:solidFill>
              </a:rPr>
              <a:t>Faza </a:t>
            </a:r>
            <a:r>
              <a:rPr lang="pl-PL" sz="3200" b="1" dirty="0" smtClean="0">
                <a:solidFill>
                  <a:srgbClr val="00B0F0"/>
                </a:solidFill>
              </a:rPr>
              <a:t>3</a:t>
            </a:r>
            <a:r>
              <a:rPr lang="pl-PL" sz="3600" b="1" dirty="0" smtClean="0">
                <a:solidFill>
                  <a:srgbClr val="002060"/>
                </a:solidFill>
              </a:rPr>
              <a:t/>
            </a:r>
            <a:br>
              <a:rPr lang="pl-PL" sz="3600" b="1" dirty="0" smtClean="0">
                <a:solidFill>
                  <a:srgbClr val="002060"/>
                </a:solidFill>
              </a:rPr>
            </a:br>
            <a:r>
              <a:rPr lang="pl-PL" sz="3600" b="1" dirty="0" smtClean="0">
                <a:solidFill>
                  <a:srgbClr val="002060"/>
                </a:solidFill>
              </a:rPr>
              <a:t>Zastosowanie </a:t>
            </a:r>
            <a:r>
              <a:rPr lang="pl-PL" sz="3600" b="1" dirty="0" smtClean="0">
                <a:solidFill>
                  <a:srgbClr val="002060"/>
                </a:solidFill>
              </a:rPr>
              <a:t>pirolizy</a:t>
            </a:r>
            <a:endParaRPr lang="en-GB" sz="36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" y="908720"/>
            <a:ext cx="5572852" cy="387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4613552"/>
            <a:ext cx="5828987" cy="224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70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51520" y="152636"/>
            <a:ext cx="8229600" cy="720080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002060"/>
                </a:solidFill>
              </a:rPr>
              <a:t>Dalsze działania: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71500" y="944724"/>
            <a:ext cx="9072500" cy="5913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auto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sz="1600" u="sng" dirty="0" smtClean="0">
                <a:solidFill>
                  <a:srgbClr val="002060"/>
                </a:solidFill>
              </a:rPr>
              <a:t>RAPORTY ŚRODOWISKOWE </a:t>
            </a:r>
            <a:r>
              <a:rPr lang="pl-PL" sz="1600" dirty="0">
                <a:solidFill>
                  <a:srgbClr val="002060"/>
                </a:solidFill>
              </a:rPr>
              <a:t>dla wybranych </a:t>
            </a:r>
            <a:r>
              <a:rPr lang="pl-PL" sz="1600" dirty="0" smtClean="0">
                <a:solidFill>
                  <a:srgbClr val="002060"/>
                </a:solidFill>
              </a:rPr>
              <a:t>technologii i lokalizacji.</a:t>
            </a:r>
            <a:endParaRPr lang="pl-PL" sz="16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</a:pPr>
            <a:endParaRPr lang="pl-PL" sz="1600" dirty="0">
              <a:solidFill>
                <a:srgbClr val="002060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sz="1600" dirty="0" smtClean="0">
                <a:solidFill>
                  <a:srgbClr val="002060"/>
                </a:solidFill>
              </a:rPr>
              <a:t>Merytoryczna </a:t>
            </a:r>
            <a:r>
              <a:rPr lang="pl-PL" sz="1600" u="sng" dirty="0" smtClean="0">
                <a:solidFill>
                  <a:srgbClr val="002060"/>
                </a:solidFill>
              </a:rPr>
              <a:t>WSPÓŁPRACA TECHNOLOGICZNA </a:t>
            </a:r>
            <a:r>
              <a:rPr lang="pl-PL" sz="1600" dirty="0">
                <a:solidFill>
                  <a:srgbClr val="002060"/>
                </a:solidFill>
              </a:rPr>
              <a:t>dla wybranych </a:t>
            </a:r>
            <a:r>
              <a:rPr lang="pl-PL" sz="1600" dirty="0" smtClean="0">
                <a:solidFill>
                  <a:srgbClr val="002060"/>
                </a:solidFill>
              </a:rPr>
              <a:t>technologii w lokalizacjach: Browar</a:t>
            </a:r>
            <a:r>
              <a:rPr lang="pl-PL" sz="1600" dirty="0">
                <a:solidFill>
                  <a:srgbClr val="002060"/>
                </a:solidFill>
              </a:rPr>
              <a:t>, </a:t>
            </a:r>
            <a:r>
              <a:rPr lang="pl-PL" sz="1600" dirty="0" smtClean="0">
                <a:solidFill>
                  <a:srgbClr val="002060"/>
                </a:solidFill>
              </a:rPr>
              <a:t>Papiernia</a:t>
            </a:r>
            <a:r>
              <a:rPr lang="pl-PL" sz="1600" dirty="0">
                <a:solidFill>
                  <a:srgbClr val="002060"/>
                </a:solidFill>
              </a:rPr>
              <a:t>, </a:t>
            </a:r>
            <a:r>
              <a:rPr lang="pl-PL" sz="1600" dirty="0" smtClean="0">
                <a:solidFill>
                  <a:srgbClr val="002060"/>
                </a:solidFill>
              </a:rPr>
              <a:t>Kabaty</a:t>
            </a:r>
            <a:r>
              <a:rPr lang="pl-PL" sz="1600" dirty="0">
                <a:solidFill>
                  <a:srgbClr val="002060"/>
                </a:solidFill>
              </a:rPr>
              <a:t>, </a:t>
            </a:r>
            <a:r>
              <a:rPr lang="pl-PL" sz="1600" dirty="0" smtClean="0">
                <a:solidFill>
                  <a:srgbClr val="002060"/>
                </a:solidFill>
              </a:rPr>
              <a:t>MPWiK, </a:t>
            </a:r>
            <a:r>
              <a:rPr lang="pl-PL" sz="1600" dirty="0" err="1" smtClean="0">
                <a:solidFill>
                  <a:srgbClr val="002060"/>
                </a:solidFill>
              </a:rPr>
              <a:t>Śrubena</a:t>
            </a:r>
            <a:r>
              <a:rPr lang="pl-PL" sz="1600" dirty="0" smtClean="0">
                <a:solidFill>
                  <a:srgbClr val="002060"/>
                </a:solidFill>
              </a:rPr>
              <a:t>.</a:t>
            </a:r>
            <a:endParaRPr lang="pl-PL" sz="16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</a:pPr>
            <a:endParaRPr lang="pl-PL" sz="1600" b="1" dirty="0" smtClean="0">
              <a:solidFill>
                <a:srgbClr val="002060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sz="1600" u="sng" dirty="0" smtClean="0">
                <a:solidFill>
                  <a:srgbClr val="002060"/>
                </a:solidFill>
              </a:rPr>
              <a:t>PROGRAM </a:t>
            </a:r>
            <a:r>
              <a:rPr lang="pl-PL" sz="1600" u="sng" dirty="0" smtClean="0">
                <a:solidFill>
                  <a:srgbClr val="002060"/>
                </a:solidFill>
              </a:rPr>
              <a:t>BADAWCZO-WDROŻENIOWY</a:t>
            </a:r>
            <a:r>
              <a:rPr lang="pl-PL" sz="1600" dirty="0" smtClean="0">
                <a:solidFill>
                  <a:srgbClr val="002060"/>
                </a:solidFill>
              </a:rPr>
              <a:t>: </a:t>
            </a:r>
            <a:r>
              <a:rPr lang="pl-PL" sz="1600" dirty="0" smtClean="0">
                <a:solidFill>
                  <a:srgbClr val="002060"/>
                </a:solidFill>
              </a:rPr>
              <a:t>a) kogeneracja, b) współspalanie RDF + </a:t>
            </a:r>
            <a:r>
              <a:rPr lang="pl-PL" sz="1600" dirty="0" smtClean="0">
                <a:solidFill>
                  <a:srgbClr val="002060"/>
                </a:solidFill>
              </a:rPr>
              <a:t>biomasa – ustalenie receptur dla współspalania, </a:t>
            </a:r>
            <a:r>
              <a:rPr lang="pl-PL" sz="1600" dirty="0" smtClean="0">
                <a:solidFill>
                  <a:srgbClr val="002060"/>
                </a:solidFill>
              </a:rPr>
              <a:t>c) </a:t>
            </a:r>
            <a:r>
              <a:rPr lang="pl-PL" sz="1600" dirty="0" smtClean="0">
                <a:solidFill>
                  <a:srgbClr val="002060"/>
                </a:solidFill>
              </a:rPr>
              <a:t>instalacja mocy </a:t>
            </a:r>
            <a:r>
              <a:rPr lang="pl-PL" sz="1600" dirty="0" smtClean="0">
                <a:solidFill>
                  <a:srgbClr val="002060"/>
                </a:solidFill>
              </a:rPr>
              <a:t>1,5 MW, instalacja mocy 2,5 </a:t>
            </a:r>
            <a:r>
              <a:rPr lang="pl-PL" sz="1600" dirty="0" smtClean="0">
                <a:solidFill>
                  <a:srgbClr val="002060"/>
                </a:solidFill>
              </a:rPr>
              <a:t>MW, d) procedury </a:t>
            </a:r>
            <a:r>
              <a:rPr lang="pl-PL" sz="1600" dirty="0" smtClean="0">
                <a:solidFill>
                  <a:srgbClr val="002060"/>
                </a:solidFill>
              </a:rPr>
              <a:t>operacyjne i obsługowe</a:t>
            </a:r>
            <a:r>
              <a:rPr lang="pl-PL" sz="1600" dirty="0" smtClean="0">
                <a:solidFill>
                  <a:srgbClr val="002060"/>
                </a:solidFill>
              </a:rPr>
              <a:t>.</a:t>
            </a:r>
            <a:endParaRPr lang="pl-PL" sz="16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</a:pPr>
            <a:endParaRPr lang="pl-PL" sz="1600" dirty="0" smtClean="0">
              <a:solidFill>
                <a:srgbClr val="002060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sz="1600" u="sng" dirty="0" smtClean="0">
                <a:solidFill>
                  <a:srgbClr val="002060"/>
                </a:solidFill>
              </a:rPr>
              <a:t>WYKONANIE ANALIZY </a:t>
            </a:r>
            <a:r>
              <a:rPr lang="pl-PL" sz="1600" b="1" dirty="0" smtClean="0">
                <a:solidFill>
                  <a:srgbClr val="002060"/>
                </a:solidFill>
              </a:rPr>
              <a:t>dostępnej </a:t>
            </a:r>
            <a:r>
              <a:rPr lang="pl-PL" sz="1600" u="sng" dirty="0">
                <a:solidFill>
                  <a:srgbClr val="002060"/>
                </a:solidFill>
              </a:rPr>
              <a:t>BAZY SUROWCOWEJ</a:t>
            </a:r>
            <a:r>
              <a:rPr lang="pl-PL" sz="1600" b="1" dirty="0" smtClean="0">
                <a:solidFill>
                  <a:srgbClr val="002060"/>
                </a:solidFill>
              </a:rPr>
              <a:t>: biomasa (leśnictwo, rolnictwo, …), woda płynąca, </a:t>
            </a:r>
            <a:r>
              <a:rPr lang="pl-PL" sz="1600" dirty="0" smtClean="0">
                <a:solidFill>
                  <a:srgbClr val="002060"/>
                </a:solidFill>
              </a:rPr>
              <a:t>odpady </a:t>
            </a:r>
            <a:r>
              <a:rPr lang="pl-PL" sz="1600" dirty="0" smtClean="0">
                <a:solidFill>
                  <a:srgbClr val="002060"/>
                </a:solidFill>
              </a:rPr>
              <a:t>komunalne, przemysłowe do </a:t>
            </a:r>
            <a:r>
              <a:rPr lang="pl-PL" sz="1600" b="1" dirty="0" smtClean="0">
                <a:solidFill>
                  <a:srgbClr val="002060"/>
                </a:solidFill>
              </a:rPr>
              <a:t>RDF</a:t>
            </a:r>
            <a:r>
              <a:rPr lang="pl-PL" sz="1600" b="1" dirty="0" smtClean="0">
                <a:solidFill>
                  <a:srgbClr val="002060"/>
                </a:solidFill>
              </a:rPr>
              <a:t>, wiatr.</a:t>
            </a:r>
          </a:p>
          <a:p>
            <a:pPr fontAlgn="auto">
              <a:spcAft>
                <a:spcPts val="0"/>
              </a:spcAft>
            </a:pPr>
            <a:endParaRPr lang="pl-PL" sz="1600" b="1" dirty="0" smtClean="0">
              <a:solidFill>
                <a:srgbClr val="002060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sz="1600" u="sng" dirty="0">
                <a:solidFill>
                  <a:srgbClr val="002060"/>
                </a:solidFill>
              </a:rPr>
              <a:t>WYKONANIE ANALIZY </a:t>
            </a:r>
            <a:r>
              <a:rPr lang="pl-PL" sz="1600" b="1" dirty="0" smtClean="0">
                <a:solidFill>
                  <a:srgbClr val="002060"/>
                </a:solidFill>
              </a:rPr>
              <a:t>aktualnego i prognozowanego </a:t>
            </a:r>
            <a:r>
              <a:rPr lang="pl-PL" sz="1600" u="sng" dirty="0" smtClean="0">
                <a:solidFill>
                  <a:srgbClr val="002060"/>
                </a:solidFill>
              </a:rPr>
              <a:t>ZAPOTRZEBOWANIA </a:t>
            </a:r>
            <a:r>
              <a:rPr lang="pl-PL" sz="1600" u="sng" dirty="0">
                <a:solidFill>
                  <a:srgbClr val="002060"/>
                </a:solidFill>
              </a:rPr>
              <a:t>NA ENERGIĘ</a:t>
            </a:r>
            <a:r>
              <a:rPr lang="pl-PL" sz="1600" b="1" dirty="0" smtClean="0">
                <a:solidFill>
                  <a:srgbClr val="002060"/>
                </a:solidFill>
              </a:rPr>
              <a:t>: a) cieplną, b) elektryczną, c) partę technologiczną, d) gaz ziemny.</a:t>
            </a:r>
          </a:p>
          <a:p>
            <a:pPr fontAlgn="auto">
              <a:spcAft>
                <a:spcPts val="0"/>
              </a:spcAft>
            </a:pPr>
            <a:endParaRPr lang="pl-PL" sz="1600" b="1" dirty="0" smtClean="0">
              <a:solidFill>
                <a:srgbClr val="002060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sz="1600" u="sng" dirty="0">
                <a:solidFill>
                  <a:srgbClr val="002060"/>
                </a:solidFill>
              </a:rPr>
              <a:t>DOOKREŚLENIE TECHNOLOGII i </a:t>
            </a:r>
            <a:r>
              <a:rPr lang="pl-PL" sz="1600" u="sng" dirty="0" smtClean="0">
                <a:solidFill>
                  <a:srgbClr val="002060"/>
                </a:solidFill>
              </a:rPr>
              <a:t>ich WYSKALOWANIE</a:t>
            </a:r>
            <a:r>
              <a:rPr lang="pl-PL" sz="1600" dirty="0" smtClean="0">
                <a:solidFill>
                  <a:srgbClr val="002060"/>
                </a:solidFill>
              </a:rPr>
              <a:t> w dodatkowych lokalizacjach dla nowych technologii minimalizujących niską emisję i optymalizujących zużycie energii elektrycznej.</a:t>
            </a:r>
            <a:endParaRPr lang="pl-PL" sz="16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</a:pPr>
            <a:endParaRPr lang="pl-PL" sz="1600" b="1" dirty="0" smtClean="0">
              <a:solidFill>
                <a:srgbClr val="002060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sz="1600" u="sng" dirty="0" smtClean="0">
                <a:solidFill>
                  <a:srgbClr val="002060"/>
                </a:solidFill>
              </a:rPr>
              <a:t>Opracowanie STRUKTUR REALIZACYJNYCH </a:t>
            </a:r>
            <a:r>
              <a:rPr lang="pl-PL" sz="1600" u="sng" dirty="0">
                <a:solidFill>
                  <a:srgbClr val="002060"/>
                </a:solidFill>
              </a:rPr>
              <a:t>i POTWIERDZENIE DOSTĘPNYCH ŹRÓDEŁ FINANSOWANIA</a:t>
            </a:r>
            <a:r>
              <a:rPr lang="pl-PL" sz="1600" b="1" dirty="0" smtClean="0">
                <a:solidFill>
                  <a:srgbClr val="002060"/>
                </a:solidFill>
              </a:rPr>
              <a:t> </a:t>
            </a:r>
            <a:r>
              <a:rPr lang="pl-PL" sz="1600" b="1" dirty="0" smtClean="0">
                <a:solidFill>
                  <a:srgbClr val="002060"/>
                </a:solidFill>
              </a:rPr>
              <a:t>dla </a:t>
            </a:r>
            <a:r>
              <a:rPr lang="pl-PL" sz="1600" b="1" dirty="0" smtClean="0">
                <a:solidFill>
                  <a:srgbClr val="002060"/>
                </a:solidFill>
              </a:rPr>
              <a:t>zdefiniowanych technologii i inwestycji.</a:t>
            </a:r>
          </a:p>
        </p:txBody>
      </p:sp>
    </p:spTree>
    <p:extLst>
      <p:ext uri="{BB962C8B-B14F-4D97-AF65-F5344CB8AC3E}">
        <p14:creationId xmlns:p14="http://schemas.microsoft.com/office/powerpoint/2010/main" val="111785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9612" y="4293096"/>
            <a:ext cx="7024744" cy="2380969"/>
          </a:xfrm>
        </p:spPr>
        <p:txBody>
          <a:bodyPr>
            <a:normAutofit fontScale="90000"/>
          </a:bodyPr>
          <a:lstStyle/>
          <a:p>
            <a:pPr marL="0" indent="0"/>
            <a:r>
              <a:rPr lang="pl-PL" b="1" dirty="0">
                <a:solidFill>
                  <a:srgbClr val="002060"/>
                </a:solidFill>
              </a:rPr>
              <a:t>Dziękuję za </a:t>
            </a:r>
            <a:r>
              <a:rPr lang="pl-PL" b="1" dirty="0" smtClean="0">
                <a:solidFill>
                  <a:srgbClr val="002060"/>
                </a:solidFill>
              </a:rPr>
              <a:t>Uwagę</a:t>
            </a:r>
            <a:br>
              <a:rPr lang="pl-PL" b="1" dirty="0" smtClean="0">
                <a:solidFill>
                  <a:srgbClr val="002060"/>
                </a:solidFill>
              </a:rPr>
            </a:br>
            <a:r>
              <a:rPr lang="pl-PL" sz="2800" dirty="0"/>
              <a:t>Krzysztof Droń</a:t>
            </a:r>
            <a:r>
              <a:rPr lang="pl-PL" dirty="0"/>
              <a:t/>
            </a:r>
            <a:br>
              <a:rPr lang="pl-PL" dirty="0"/>
            </a:br>
            <a:r>
              <a:rPr lang="pl-PL" sz="1600" dirty="0"/>
              <a:t>mgr, </a:t>
            </a:r>
            <a:r>
              <a:rPr lang="pl-PL" sz="1600" dirty="0" err="1"/>
              <a:t>MSc</a:t>
            </a:r>
            <a:r>
              <a:rPr lang="pl-PL" sz="1600" dirty="0"/>
              <a:t>, MBA</a:t>
            </a:r>
            <a:r>
              <a:rPr lang="pl-PL" sz="2800" b="1" dirty="0">
                <a:solidFill>
                  <a:srgbClr val="00B0F0"/>
                </a:solidFill>
              </a:rPr>
              <a:t/>
            </a:r>
            <a:br>
              <a:rPr lang="pl-PL" sz="2800" b="1" dirty="0">
                <a:solidFill>
                  <a:srgbClr val="00B0F0"/>
                </a:solidFill>
              </a:rPr>
            </a:br>
            <a:r>
              <a:rPr lang="pl-PL" sz="2800" b="1" dirty="0">
                <a:solidFill>
                  <a:srgbClr val="00B0F0"/>
                </a:solidFill>
              </a:rPr>
              <a:t>KD&amp;D Investment </a:t>
            </a:r>
            <a:r>
              <a:rPr lang="pl-PL" sz="2800" b="1" dirty="0" err="1">
                <a:solidFill>
                  <a:srgbClr val="00B0F0"/>
                </a:solidFill>
              </a:rPr>
              <a:t>Advisory</a:t>
            </a:r>
            <a:r>
              <a:rPr lang="en-GB" b="1" dirty="0">
                <a:solidFill>
                  <a:srgbClr val="00B0F0"/>
                </a:solidFill>
              </a:rPr>
              <a:t/>
            </a:r>
            <a:br>
              <a:rPr lang="en-GB" b="1" dirty="0">
                <a:solidFill>
                  <a:srgbClr val="00B0F0"/>
                </a:solidFill>
              </a:rPr>
            </a:br>
            <a:endParaRPr lang="en-GB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5F95-8F4D-48E1-83BB-CCC8E1812C2F}" type="slidenum">
              <a:rPr lang="pl-PL" smtClean="0"/>
              <a:pPr/>
              <a:t>14</a:t>
            </a:fld>
            <a:endParaRPr lang="pl-PL"/>
          </a:p>
        </p:txBody>
      </p:sp>
      <p:pic>
        <p:nvPicPr>
          <p:cNvPr id="1026" name="Picture 2" descr="http://www.wiecznatulaczka.pl/wp-content/uploads/2015/06/Beskid-Zywiecki-dzien-III-22-660x3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332656"/>
            <a:ext cx="8302724" cy="415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26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 txBox="1">
            <a:spLocks noChangeArrowheads="1"/>
          </p:cNvSpPr>
          <p:nvPr/>
        </p:nvSpPr>
        <p:spPr bwMode="auto">
          <a:xfrm>
            <a:off x="359532" y="252766"/>
            <a:ext cx="8460940" cy="641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t"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  <a:defRPr/>
            </a:pPr>
            <a:r>
              <a:rPr lang="pl-PL" sz="3600" kern="0" dirty="0" smtClean="0">
                <a:solidFill>
                  <a:srgbClr val="003300"/>
                </a:solidFill>
              </a:rPr>
              <a:t>KIERUNKI DZIAŁAŃ -ŚWIAT</a:t>
            </a:r>
            <a:endParaRPr lang="pl-PL" sz="2400" kern="0" dirty="0">
              <a:solidFill>
                <a:srgbClr val="003300"/>
              </a:solidFill>
            </a:endParaRPr>
          </a:p>
          <a:p>
            <a:pPr marL="720725" indent="-720725">
              <a:spcAft>
                <a:spcPts val="1200"/>
              </a:spcAft>
              <a:buFont typeface="Wingdings"/>
              <a:buChar char="Ø"/>
              <a:defRPr/>
            </a:pPr>
            <a:r>
              <a:rPr lang="pl-PL" sz="2800" kern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COP 21- Paryż</a:t>
            </a:r>
          </a:p>
          <a:p>
            <a:pPr>
              <a:spcAft>
                <a:spcPts val="1200"/>
              </a:spcAft>
              <a:defRPr/>
            </a:pPr>
            <a:endParaRPr lang="pl-PL" sz="2800" kern="0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>
              <a:spcAft>
                <a:spcPts val="1200"/>
              </a:spcAft>
              <a:defRPr/>
            </a:pPr>
            <a:endParaRPr lang="pl-PL" sz="2800" kern="0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720725" indent="-720725">
              <a:spcAft>
                <a:spcPts val="1200"/>
              </a:spcAft>
              <a:buFont typeface="Wingdings"/>
              <a:buChar char="Ø"/>
              <a:defRPr/>
            </a:pPr>
            <a:endParaRPr lang="pl-PL" sz="2800" kern="0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720725" indent="-720725">
              <a:spcAft>
                <a:spcPts val="1200"/>
              </a:spcAft>
              <a:buFont typeface="Wingdings"/>
              <a:buChar char="Ø"/>
              <a:defRPr/>
            </a:pPr>
            <a:r>
              <a:rPr lang="pl-PL" sz="2800" kern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Strategia Biomasy w Austrii</a:t>
            </a:r>
          </a:p>
          <a:p>
            <a:pPr marL="720725" indent="-720725">
              <a:spcAft>
                <a:spcPts val="1200"/>
              </a:spcAft>
              <a:buFont typeface="Wingdings"/>
              <a:buChar char="Ø"/>
              <a:defRPr/>
            </a:pPr>
            <a:endParaRPr lang="pl-PL" sz="2800" kern="0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720725" indent="-720725">
              <a:spcAft>
                <a:spcPts val="1200"/>
              </a:spcAft>
              <a:buFont typeface="Wingdings"/>
              <a:buChar char="Ø"/>
              <a:defRPr/>
            </a:pPr>
            <a:r>
              <a:rPr lang="pl-PL" sz="2800" kern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Plan Nadrenia Westfalia</a:t>
            </a:r>
          </a:p>
          <a:p>
            <a:pPr marL="1177925" lvl="1" indent="-720725"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pl-PL" sz="2800" kern="0" dirty="0" smtClean="0">
                <a:solidFill>
                  <a:srgbClr val="0070C0"/>
                </a:solidFill>
                <a:latin typeface="+mj-lt"/>
              </a:rPr>
              <a:t>30% OZE do 2025</a:t>
            </a:r>
          </a:p>
          <a:p>
            <a:pPr marL="1177925" lvl="1" indent="-720725"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pl-PL" sz="2800" kern="0" dirty="0" smtClean="0">
                <a:solidFill>
                  <a:srgbClr val="002060"/>
                </a:solidFill>
                <a:latin typeface="+mj-lt"/>
              </a:rPr>
              <a:t>80% OZE do 2050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  <a:defRPr/>
            </a:pPr>
            <a:endParaRPr lang="pl-PL" b="0" kern="0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8379047" y="-828"/>
            <a:ext cx="764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KD&amp;D</a:t>
            </a:r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48780"/>
            <a:ext cx="6778588" cy="164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03951"/>
            <a:ext cx="3712528" cy="286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43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Łącznik łamany 56"/>
          <p:cNvCxnSpPr>
            <a:stCxn id="7" idx="1"/>
          </p:cNvCxnSpPr>
          <p:nvPr/>
        </p:nvCxnSpPr>
        <p:spPr>
          <a:xfrm rot="10800000" flipH="1" flipV="1">
            <a:off x="766764" y="3962844"/>
            <a:ext cx="2823571" cy="1651388"/>
          </a:xfrm>
          <a:prstGeom prst="bentConnector3">
            <a:avLst>
              <a:gd name="adj1" fmla="val -8096"/>
            </a:avLst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9531" y="0"/>
            <a:ext cx="8712967" cy="900100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002060"/>
                </a:solidFill>
              </a:rPr>
              <a:t>KIERUNKI zmian technologicznych ‚1’ </a:t>
            </a:r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63588" y="1088740"/>
            <a:ext cx="1938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ŻRÓDŁA energii &gt;</a:t>
            </a:r>
            <a:endParaRPr lang="en-GB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535978" y="1088740"/>
            <a:ext cx="1399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Konwersja &gt;</a:t>
            </a:r>
            <a:endParaRPr lang="en-GB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7143552" y="1088740"/>
            <a:ext cx="1059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ZUŻYCIE</a:t>
            </a:r>
            <a:endParaRPr lang="en-GB" dirty="0"/>
          </a:p>
        </p:txBody>
      </p:sp>
      <p:sp>
        <p:nvSpPr>
          <p:cNvPr id="7" name="Prostokąt 6"/>
          <p:cNvSpPr/>
          <p:nvPr/>
        </p:nvSpPr>
        <p:spPr>
          <a:xfrm>
            <a:off x="766765" y="3570992"/>
            <a:ext cx="1332148" cy="783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0070C0"/>
                </a:solidFill>
              </a:rPr>
              <a:t>BIOMASA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777109" y="2548850"/>
            <a:ext cx="1332148" cy="783704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WIATR</a:t>
            </a:r>
          </a:p>
          <a:p>
            <a:pPr algn="ctr"/>
            <a:r>
              <a:rPr lang="pl-PL" dirty="0" smtClean="0"/>
              <a:t>SŁOŃCE</a:t>
            </a:r>
          </a:p>
          <a:p>
            <a:pPr algn="ctr"/>
            <a:r>
              <a:rPr lang="pl-PL" dirty="0" smtClean="0"/>
              <a:t>WODA</a:t>
            </a:r>
            <a:endParaRPr lang="en-GB" dirty="0"/>
          </a:p>
        </p:txBody>
      </p:sp>
      <p:sp>
        <p:nvSpPr>
          <p:cNvPr id="13" name="Prostokąt 12"/>
          <p:cNvSpPr/>
          <p:nvPr/>
        </p:nvSpPr>
        <p:spPr>
          <a:xfrm>
            <a:off x="755795" y="4680174"/>
            <a:ext cx="1336104" cy="7837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rgbClr val="002060"/>
                </a:solidFill>
              </a:rPr>
              <a:t>GEOTERMIA</a:t>
            </a:r>
          </a:p>
          <a:p>
            <a:pPr algn="ctr"/>
            <a:r>
              <a:rPr lang="pl-PL" sz="1400" dirty="0" smtClean="0">
                <a:solidFill>
                  <a:srgbClr val="002060"/>
                </a:solidFill>
              </a:rPr>
              <a:t>TERMIKA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762808" y="5697252"/>
            <a:ext cx="1336104" cy="70272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bg1"/>
                </a:solidFill>
              </a:rPr>
              <a:t>KOPALNE</a:t>
            </a:r>
          </a:p>
          <a:p>
            <a:pPr algn="ctr"/>
            <a:r>
              <a:rPr lang="pl-PL" sz="1400" dirty="0" smtClean="0">
                <a:solidFill>
                  <a:schemeClr val="bg1"/>
                </a:solidFill>
              </a:rPr>
              <a:t>Węgiel</a:t>
            </a:r>
          </a:p>
          <a:p>
            <a:pPr algn="ctr"/>
            <a:r>
              <a:rPr lang="pl-PL" sz="1400" dirty="0" smtClean="0">
                <a:solidFill>
                  <a:schemeClr val="bg1"/>
                </a:solidFill>
              </a:rPr>
              <a:t>Ropa i Gaz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5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401458" y="6417332"/>
            <a:ext cx="5505299" cy="365125"/>
          </a:xfrm>
        </p:spPr>
        <p:txBody>
          <a:bodyPr/>
          <a:lstStyle/>
          <a:p>
            <a:r>
              <a:rPr lang="pl-PL" dirty="0" smtClean="0">
                <a:solidFill>
                  <a:srgbClr val="002060"/>
                </a:solidFill>
              </a:rPr>
              <a:t>Źródło: „Rewolucja Energetyczna – Ale Po Co?”, Marcin </a:t>
            </a:r>
            <a:r>
              <a:rPr lang="pl-PL" dirty="0" err="1" smtClean="0">
                <a:solidFill>
                  <a:srgbClr val="002060"/>
                </a:solidFill>
              </a:rPr>
              <a:t>Popkiewicz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3560212" y="5474889"/>
            <a:ext cx="1336104" cy="783704"/>
          </a:xfrm>
          <a:prstGeom prst="rect">
            <a:avLst/>
          </a:prstGeom>
          <a:solidFill>
            <a:srgbClr val="828515"/>
          </a:solidFill>
          <a:ln>
            <a:solidFill>
              <a:srgbClr val="003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bg1"/>
                </a:solidFill>
              </a:rPr>
              <a:t>PIECE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6939557" y="5474889"/>
            <a:ext cx="2132942" cy="7837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rgbClr val="002060"/>
                </a:solidFill>
              </a:rPr>
              <a:t>CIEPŁO</a:t>
            </a:r>
          </a:p>
          <a:p>
            <a:pPr algn="ctr"/>
            <a:r>
              <a:rPr lang="pl-PL" sz="1400" dirty="0" smtClean="0">
                <a:solidFill>
                  <a:srgbClr val="002060"/>
                </a:solidFill>
              </a:rPr>
              <a:t>CHŁÓD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131840" y="3528664"/>
            <a:ext cx="1760520" cy="783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0070C0"/>
                </a:solidFill>
              </a:rPr>
              <a:t>BIOGAZ</a:t>
            </a:r>
          </a:p>
          <a:p>
            <a:pPr algn="ctr"/>
            <a:r>
              <a:rPr lang="pl-PL" dirty="0">
                <a:solidFill>
                  <a:srgbClr val="0070C0"/>
                </a:solidFill>
              </a:rPr>
              <a:t>KOGENERACJA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3567797" y="1556792"/>
            <a:ext cx="1336104" cy="798876"/>
          </a:xfrm>
          <a:prstGeom prst="rect">
            <a:avLst/>
          </a:prstGeom>
          <a:solidFill>
            <a:srgbClr val="828515"/>
          </a:solidFill>
          <a:ln>
            <a:solidFill>
              <a:srgbClr val="003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bg1"/>
                </a:solidFill>
              </a:rPr>
              <a:t>SILNIK</a:t>
            </a:r>
          </a:p>
          <a:p>
            <a:pPr algn="ctr"/>
            <a:r>
              <a:rPr lang="pl-PL" sz="1400" dirty="0" smtClean="0">
                <a:solidFill>
                  <a:schemeClr val="bg1"/>
                </a:solidFill>
              </a:rPr>
              <a:t>SPALINOWY</a:t>
            </a:r>
            <a:endParaRPr lang="en-GB" sz="1400" dirty="0">
              <a:solidFill>
                <a:schemeClr val="bg1"/>
              </a:solidFill>
            </a:endParaRPr>
          </a:p>
        </p:txBody>
      </p:sp>
      <p:cxnSp>
        <p:nvCxnSpPr>
          <p:cNvPr id="11" name="Łącznik łamany 10"/>
          <p:cNvCxnSpPr>
            <a:stCxn id="18" idx="3"/>
            <a:endCxn id="17" idx="1"/>
          </p:cNvCxnSpPr>
          <p:nvPr/>
        </p:nvCxnSpPr>
        <p:spPr>
          <a:xfrm>
            <a:off x="4892360" y="3920516"/>
            <a:ext cx="2047197" cy="1946225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 flipV="1">
            <a:off x="4896316" y="6093296"/>
            <a:ext cx="2039837" cy="774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rostokąt 24"/>
          <p:cNvSpPr/>
          <p:nvPr/>
        </p:nvSpPr>
        <p:spPr>
          <a:xfrm>
            <a:off x="7007430" y="3332737"/>
            <a:ext cx="2065069" cy="391853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PRĄD </a:t>
            </a:r>
            <a:r>
              <a:rPr lang="pl-PL" sz="1400" dirty="0" smtClean="0"/>
              <a:t>ELEKTRYCZNY</a:t>
            </a:r>
            <a:endParaRPr lang="en-GB" sz="1400" dirty="0"/>
          </a:p>
        </p:txBody>
      </p:sp>
      <p:sp>
        <p:nvSpPr>
          <p:cNvPr id="26" name="Prostokąt 25"/>
          <p:cNvSpPr/>
          <p:nvPr/>
        </p:nvSpPr>
        <p:spPr>
          <a:xfrm>
            <a:off x="7005453" y="1556792"/>
            <a:ext cx="2067046" cy="391852"/>
          </a:xfrm>
          <a:prstGeom prst="rect">
            <a:avLst/>
          </a:prstGeom>
          <a:solidFill>
            <a:srgbClr val="828515"/>
          </a:solidFill>
          <a:ln>
            <a:solidFill>
              <a:srgbClr val="003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bg1"/>
                </a:solidFill>
              </a:rPr>
              <a:t>TRANSPORT</a:t>
            </a:r>
            <a:endParaRPr lang="en-GB" sz="1400" dirty="0">
              <a:solidFill>
                <a:schemeClr val="bg1"/>
              </a:solidFill>
            </a:endParaRPr>
          </a:p>
        </p:txBody>
      </p:sp>
      <p:cxnSp>
        <p:nvCxnSpPr>
          <p:cNvPr id="31" name="Łącznik prosty ze strzałką 30"/>
          <p:cNvCxnSpPr/>
          <p:nvPr/>
        </p:nvCxnSpPr>
        <p:spPr>
          <a:xfrm>
            <a:off x="4892360" y="3630967"/>
            <a:ext cx="2101552" cy="0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/>
          <p:nvPr/>
        </p:nvCxnSpPr>
        <p:spPr>
          <a:xfrm>
            <a:off x="2074679" y="5224797"/>
            <a:ext cx="3815343" cy="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1" name="Łącznik łamany 2060"/>
          <p:cNvCxnSpPr>
            <a:stCxn id="7" idx="1"/>
            <a:endCxn id="19" idx="1"/>
          </p:cNvCxnSpPr>
          <p:nvPr/>
        </p:nvCxnSpPr>
        <p:spPr>
          <a:xfrm rot="10800000" flipH="1">
            <a:off x="766765" y="1956230"/>
            <a:ext cx="2801032" cy="2006614"/>
          </a:xfrm>
          <a:prstGeom prst="bentConnector3">
            <a:avLst>
              <a:gd name="adj1" fmla="val -8161"/>
            </a:avLst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ze strzałką 54"/>
          <p:cNvCxnSpPr/>
          <p:nvPr/>
        </p:nvCxnSpPr>
        <p:spPr>
          <a:xfrm>
            <a:off x="2074679" y="5931929"/>
            <a:ext cx="1461299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Łącznik prosty ze strzałką 66"/>
          <p:cNvCxnSpPr>
            <a:endCxn id="26" idx="1"/>
          </p:cNvCxnSpPr>
          <p:nvPr/>
        </p:nvCxnSpPr>
        <p:spPr>
          <a:xfrm>
            <a:off x="4892360" y="1748238"/>
            <a:ext cx="2113093" cy="448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chemat blokowy: dysk magnetyczny 31"/>
          <p:cNvSpPr/>
          <p:nvPr/>
        </p:nvSpPr>
        <p:spPr>
          <a:xfrm>
            <a:off x="5579462" y="2438491"/>
            <a:ext cx="1564090" cy="847364"/>
          </a:xfrm>
          <a:prstGeom prst="flowChartMagneticDisk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Elektrownia</a:t>
            </a:r>
          </a:p>
          <a:p>
            <a:pPr algn="ctr"/>
            <a:r>
              <a:rPr lang="pl-PL" sz="1000" dirty="0" smtClean="0"/>
              <a:t>szczytowo-pompowa</a:t>
            </a:r>
            <a:endParaRPr lang="en-GB" sz="1000" dirty="0"/>
          </a:p>
        </p:txBody>
      </p:sp>
      <p:cxnSp>
        <p:nvCxnSpPr>
          <p:cNvPr id="75" name="Łącznik prosty ze strzałką 74"/>
          <p:cNvCxnSpPr/>
          <p:nvPr/>
        </p:nvCxnSpPr>
        <p:spPr>
          <a:xfrm flipV="1">
            <a:off x="6361507" y="3241642"/>
            <a:ext cx="0" cy="389325"/>
          </a:xfrm>
          <a:prstGeom prst="straightConnector1">
            <a:avLst/>
          </a:prstGeom>
          <a:ln w="28575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Schemat blokowy: dysk magnetyczny 78"/>
          <p:cNvSpPr/>
          <p:nvPr/>
        </p:nvSpPr>
        <p:spPr>
          <a:xfrm>
            <a:off x="6048164" y="4581128"/>
            <a:ext cx="1211631" cy="656318"/>
          </a:xfrm>
          <a:prstGeom prst="flowChartMagneticDisk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002060"/>
                </a:solidFill>
              </a:rPr>
              <a:t>Magazyn</a:t>
            </a:r>
          </a:p>
          <a:p>
            <a:pPr algn="ctr"/>
            <a:r>
              <a:rPr lang="pl-PL" sz="1400" dirty="0" smtClean="0">
                <a:solidFill>
                  <a:srgbClr val="002060"/>
                </a:solidFill>
              </a:rPr>
              <a:t>ciepła</a:t>
            </a:r>
            <a:endParaRPr lang="en-GB" sz="1400" dirty="0">
              <a:solidFill>
                <a:srgbClr val="002060"/>
              </a:solidFill>
            </a:endParaRPr>
          </a:p>
        </p:txBody>
      </p:sp>
      <p:cxnSp>
        <p:nvCxnSpPr>
          <p:cNvPr id="43" name="Łącznik łamany 42"/>
          <p:cNvCxnSpPr/>
          <p:nvPr/>
        </p:nvCxnSpPr>
        <p:spPr>
          <a:xfrm>
            <a:off x="2098912" y="3211588"/>
            <a:ext cx="4908518" cy="419379"/>
          </a:xfrm>
          <a:prstGeom prst="bentConnector3">
            <a:avLst>
              <a:gd name="adj1" fmla="val 62833"/>
            </a:avLst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Łącznik prosty ze strzałką 91"/>
          <p:cNvCxnSpPr/>
          <p:nvPr/>
        </p:nvCxnSpPr>
        <p:spPr>
          <a:xfrm flipV="1">
            <a:off x="6653980" y="5237446"/>
            <a:ext cx="0" cy="629295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Łącznik prosty ze strzałką 113"/>
          <p:cNvCxnSpPr>
            <a:endCxn id="18" idx="1"/>
          </p:cNvCxnSpPr>
          <p:nvPr/>
        </p:nvCxnSpPr>
        <p:spPr>
          <a:xfrm flipV="1">
            <a:off x="2098912" y="3920516"/>
            <a:ext cx="1032928" cy="3162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Łącznik łamany 90"/>
          <p:cNvCxnSpPr>
            <a:stCxn id="14" idx="1"/>
          </p:cNvCxnSpPr>
          <p:nvPr/>
        </p:nvCxnSpPr>
        <p:spPr>
          <a:xfrm rot="10800000" flipH="1">
            <a:off x="762808" y="1748239"/>
            <a:ext cx="2773170" cy="4300379"/>
          </a:xfrm>
          <a:prstGeom prst="bentConnector4">
            <a:avLst>
              <a:gd name="adj1" fmla="val -17769"/>
              <a:gd name="adj2" fmla="val 99919"/>
            </a:avLst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Łącznik prosty ze strzałką 137"/>
          <p:cNvCxnSpPr/>
          <p:nvPr/>
        </p:nvCxnSpPr>
        <p:spPr>
          <a:xfrm>
            <a:off x="4903901" y="1844824"/>
            <a:ext cx="2103529" cy="5664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Prostokąt 185"/>
          <p:cNvSpPr/>
          <p:nvPr/>
        </p:nvSpPr>
        <p:spPr>
          <a:xfrm>
            <a:off x="8388424" y="0"/>
            <a:ext cx="764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KD&amp;D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547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łamany 5"/>
          <p:cNvCxnSpPr>
            <a:stCxn id="12" idx="1"/>
          </p:cNvCxnSpPr>
          <p:nvPr/>
        </p:nvCxnSpPr>
        <p:spPr>
          <a:xfrm rot="10800000" flipH="1" flipV="1">
            <a:off x="766764" y="3962844"/>
            <a:ext cx="2823571" cy="1651388"/>
          </a:xfrm>
          <a:prstGeom prst="bentConnector3">
            <a:avLst>
              <a:gd name="adj1" fmla="val -8096"/>
            </a:avLst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>
            <a:endCxn id="34" idx="1"/>
          </p:cNvCxnSpPr>
          <p:nvPr/>
        </p:nvCxnSpPr>
        <p:spPr>
          <a:xfrm>
            <a:off x="6653978" y="4354696"/>
            <a:ext cx="2" cy="22643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359531" y="0"/>
            <a:ext cx="8712967" cy="90010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KIERUNKI zmian technologicznych </a:t>
            </a:r>
            <a:r>
              <a:rPr lang="pl-PL" b="1" dirty="0" smtClean="0">
                <a:solidFill>
                  <a:srgbClr val="002060"/>
                </a:solidFill>
              </a:rPr>
              <a:t>‚2’ 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63588" y="1088740"/>
            <a:ext cx="1938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ŻRÓDŁA energii &gt;</a:t>
            </a:r>
            <a:endParaRPr lang="en-GB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535978" y="1088740"/>
            <a:ext cx="1399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Konwersja &gt;</a:t>
            </a:r>
            <a:endParaRPr lang="en-GB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7143552" y="1088740"/>
            <a:ext cx="1059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ZUŻYCIE</a:t>
            </a:r>
            <a:endParaRPr lang="en-GB" dirty="0"/>
          </a:p>
        </p:txBody>
      </p:sp>
      <p:sp>
        <p:nvSpPr>
          <p:cNvPr id="12" name="Prostokąt 11"/>
          <p:cNvSpPr/>
          <p:nvPr/>
        </p:nvSpPr>
        <p:spPr>
          <a:xfrm>
            <a:off x="766765" y="3570992"/>
            <a:ext cx="1332148" cy="783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0070C0"/>
                </a:solidFill>
              </a:rPr>
              <a:t>BIOMASA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777109" y="2548850"/>
            <a:ext cx="1332148" cy="783704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WIATR</a:t>
            </a:r>
          </a:p>
          <a:p>
            <a:pPr algn="ctr"/>
            <a:r>
              <a:rPr lang="pl-PL" dirty="0" smtClean="0"/>
              <a:t>SŁOŃCE</a:t>
            </a:r>
          </a:p>
          <a:p>
            <a:pPr algn="ctr"/>
            <a:r>
              <a:rPr lang="pl-PL" dirty="0" smtClean="0"/>
              <a:t>WODA</a:t>
            </a:r>
            <a:endParaRPr lang="en-GB" dirty="0"/>
          </a:p>
        </p:txBody>
      </p:sp>
      <p:sp>
        <p:nvSpPr>
          <p:cNvPr id="14" name="Prostokąt 13"/>
          <p:cNvSpPr/>
          <p:nvPr/>
        </p:nvSpPr>
        <p:spPr>
          <a:xfrm>
            <a:off x="755795" y="4680174"/>
            <a:ext cx="1336104" cy="7837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rgbClr val="002060"/>
                </a:solidFill>
              </a:rPr>
              <a:t>GEOTERMIA</a:t>
            </a:r>
          </a:p>
          <a:p>
            <a:pPr algn="ctr"/>
            <a:r>
              <a:rPr lang="pl-PL" sz="1400" dirty="0" smtClean="0">
                <a:solidFill>
                  <a:srgbClr val="002060"/>
                </a:solidFill>
              </a:rPr>
              <a:t>TERMIKA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1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401458" y="6417332"/>
            <a:ext cx="5505299" cy="365125"/>
          </a:xfrm>
        </p:spPr>
        <p:txBody>
          <a:bodyPr/>
          <a:lstStyle/>
          <a:p>
            <a:r>
              <a:rPr lang="pl-PL" dirty="0" smtClean="0">
                <a:solidFill>
                  <a:srgbClr val="002060"/>
                </a:solidFill>
              </a:rPr>
              <a:t>Źródło: „Rewolucja Energetyczna – Ale Po Co?”, Marcin </a:t>
            </a:r>
            <a:r>
              <a:rPr lang="pl-PL" dirty="0" err="1" smtClean="0">
                <a:solidFill>
                  <a:srgbClr val="002060"/>
                </a:solidFill>
              </a:rPr>
              <a:t>Popkiewicz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3560212" y="5474889"/>
            <a:ext cx="1336104" cy="783704"/>
          </a:xfrm>
          <a:prstGeom prst="rect">
            <a:avLst/>
          </a:prstGeom>
          <a:solidFill>
            <a:srgbClr val="828515"/>
          </a:solidFill>
          <a:ln>
            <a:solidFill>
              <a:srgbClr val="003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bg1"/>
                </a:solidFill>
              </a:rPr>
              <a:t>PIECE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939557" y="5474889"/>
            <a:ext cx="2132942" cy="7837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rgbClr val="002060"/>
                </a:solidFill>
              </a:rPr>
              <a:t>CIEPŁO</a:t>
            </a:r>
          </a:p>
          <a:p>
            <a:pPr algn="ctr"/>
            <a:r>
              <a:rPr lang="pl-PL" sz="1400" dirty="0" smtClean="0">
                <a:solidFill>
                  <a:srgbClr val="002060"/>
                </a:solidFill>
              </a:rPr>
              <a:t>CHŁÓD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3131840" y="3528664"/>
            <a:ext cx="1760520" cy="783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0070C0"/>
                </a:solidFill>
              </a:rPr>
              <a:t>BIOGAZ</a:t>
            </a:r>
          </a:p>
          <a:p>
            <a:pPr algn="ctr"/>
            <a:r>
              <a:rPr lang="pl-PL" dirty="0">
                <a:solidFill>
                  <a:srgbClr val="0070C0"/>
                </a:solidFill>
              </a:rPr>
              <a:t>KOGENERACJA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3567797" y="1556792"/>
            <a:ext cx="1336104" cy="798876"/>
          </a:xfrm>
          <a:prstGeom prst="rect">
            <a:avLst/>
          </a:prstGeom>
          <a:solidFill>
            <a:srgbClr val="828515"/>
          </a:solidFill>
          <a:ln>
            <a:solidFill>
              <a:srgbClr val="003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bg1"/>
                </a:solidFill>
              </a:rPr>
              <a:t>SILNIK</a:t>
            </a:r>
          </a:p>
          <a:p>
            <a:pPr algn="ctr"/>
            <a:r>
              <a:rPr lang="pl-PL" sz="1400" dirty="0" smtClean="0">
                <a:solidFill>
                  <a:schemeClr val="bg1"/>
                </a:solidFill>
              </a:rPr>
              <a:t>SPALINOWY</a:t>
            </a:r>
            <a:endParaRPr lang="en-GB" sz="1400" dirty="0">
              <a:solidFill>
                <a:schemeClr val="bg1"/>
              </a:solidFill>
            </a:endParaRPr>
          </a:p>
        </p:txBody>
      </p:sp>
      <p:cxnSp>
        <p:nvCxnSpPr>
          <p:cNvPr id="21" name="Łącznik łamany 20"/>
          <p:cNvCxnSpPr>
            <a:stCxn id="19" idx="3"/>
            <a:endCxn id="18" idx="1"/>
          </p:cNvCxnSpPr>
          <p:nvPr/>
        </p:nvCxnSpPr>
        <p:spPr>
          <a:xfrm>
            <a:off x="4892360" y="3920516"/>
            <a:ext cx="2047197" cy="1946225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 flipV="1">
            <a:off x="4896316" y="6093296"/>
            <a:ext cx="2039837" cy="774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/>
        </p:nvSpPr>
        <p:spPr>
          <a:xfrm>
            <a:off x="7007430" y="3332737"/>
            <a:ext cx="2065069" cy="391853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PRĄD </a:t>
            </a:r>
            <a:r>
              <a:rPr lang="pl-PL" sz="1400" dirty="0" smtClean="0"/>
              <a:t>ELEKTRYCZNY</a:t>
            </a:r>
            <a:endParaRPr lang="en-GB" sz="1400" dirty="0"/>
          </a:p>
        </p:txBody>
      </p:sp>
      <p:sp>
        <p:nvSpPr>
          <p:cNvPr id="24" name="Prostokąt 23"/>
          <p:cNvSpPr/>
          <p:nvPr/>
        </p:nvSpPr>
        <p:spPr>
          <a:xfrm>
            <a:off x="7005453" y="1556792"/>
            <a:ext cx="2067046" cy="391852"/>
          </a:xfrm>
          <a:prstGeom prst="rect">
            <a:avLst/>
          </a:prstGeom>
          <a:solidFill>
            <a:srgbClr val="828515"/>
          </a:solidFill>
          <a:ln>
            <a:solidFill>
              <a:srgbClr val="003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bg1"/>
                </a:solidFill>
              </a:rPr>
              <a:t>TRANSPORT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7005453" y="1948644"/>
            <a:ext cx="2067046" cy="407024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Auta </a:t>
            </a:r>
            <a:r>
              <a:rPr lang="pl-PL" sz="1400" dirty="0" smtClean="0"/>
              <a:t>Elektryczne </a:t>
            </a:r>
            <a:r>
              <a:rPr lang="pl-PL" sz="1400" dirty="0"/>
              <a:t>(EV)</a:t>
            </a:r>
            <a:endParaRPr lang="en-GB" sz="1400" dirty="0"/>
          </a:p>
        </p:txBody>
      </p:sp>
      <p:cxnSp>
        <p:nvCxnSpPr>
          <p:cNvPr id="26" name="Łącznik prosty ze strzałką 25"/>
          <p:cNvCxnSpPr/>
          <p:nvPr/>
        </p:nvCxnSpPr>
        <p:spPr>
          <a:xfrm flipV="1">
            <a:off x="8039964" y="2351875"/>
            <a:ext cx="0" cy="980862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>
            <a:off x="4892360" y="3630967"/>
            <a:ext cx="2101552" cy="0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>
            <a:off x="2074679" y="5224797"/>
            <a:ext cx="3815343" cy="0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łamany 28"/>
          <p:cNvCxnSpPr>
            <a:stCxn id="12" idx="1"/>
            <a:endCxn id="20" idx="1"/>
          </p:cNvCxnSpPr>
          <p:nvPr/>
        </p:nvCxnSpPr>
        <p:spPr>
          <a:xfrm rot="10800000" flipH="1">
            <a:off x="766765" y="1956230"/>
            <a:ext cx="2801032" cy="2006614"/>
          </a:xfrm>
          <a:prstGeom prst="bentConnector3">
            <a:avLst>
              <a:gd name="adj1" fmla="val -8161"/>
            </a:avLst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chemat blokowy: dysk magnetyczny 31"/>
          <p:cNvSpPr/>
          <p:nvPr/>
        </p:nvSpPr>
        <p:spPr>
          <a:xfrm>
            <a:off x="5579462" y="2438491"/>
            <a:ext cx="1564090" cy="847364"/>
          </a:xfrm>
          <a:prstGeom prst="flowChartMagneticDisk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Elektrownia</a:t>
            </a:r>
          </a:p>
          <a:p>
            <a:pPr algn="ctr"/>
            <a:r>
              <a:rPr lang="pl-PL" sz="1000" dirty="0" smtClean="0"/>
              <a:t>szczytowo-pompowa</a:t>
            </a:r>
            <a:endParaRPr lang="en-GB" sz="1000" dirty="0"/>
          </a:p>
        </p:txBody>
      </p:sp>
      <p:cxnSp>
        <p:nvCxnSpPr>
          <p:cNvPr id="33" name="Łącznik prosty ze strzałką 32"/>
          <p:cNvCxnSpPr/>
          <p:nvPr/>
        </p:nvCxnSpPr>
        <p:spPr>
          <a:xfrm flipV="1">
            <a:off x="6361507" y="3241642"/>
            <a:ext cx="0" cy="389325"/>
          </a:xfrm>
          <a:prstGeom prst="straightConnector1">
            <a:avLst/>
          </a:prstGeom>
          <a:ln w="28575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chemat blokowy: dysk magnetyczny 33"/>
          <p:cNvSpPr/>
          <p:nvPr/>
        </p:nvSpPr>
        <p:spPr>
          <a:xfrm>
            <a:off x="6048164" y="4581128"/>
            <a:ext cx="1211631" cy="656318"/>
          </a:xfrm>
          <a:prstGeom prst="flowChartMagneticDisk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002060"/>
                </a:solidFill>
              </a:rPr>
              <a:t>Magazyn</a:t>
            </a:r>
          </a:p>
          <a:p>
            <a:pPr algn="ctr"/>
            <a:r>
              <a:rPr lang="pl-PL" sz="1400" dirty="0" smtClean="0">
                <a:solidFill>
                  <a:srgbClr val="002060"/>
                </a:solidFill>
              </a:rPr>
              <a:t>ciepła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35" name="Schemat blokowy: dysk magnetyczny 34"/>
          <p:cNvSpPr/>
          <p:nvPr/>
        </p:nvSpPr>
        <p:spPr>
          <a:xfrm>
            <a:off x="7277267" y="4581128"/>
            <a:ext cx="1211631" cy="656318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002060"/>
                </a:solidFill>
              </a:rPr>
              <a:t>Magazyn</a:t>
            </a:r>
          </a:p>
          <a:p>
            <a:pPr algn="ctr"/>
            <a:r>
              <a:rPr lang="pl-PL" sz="1400" dirty="0" smtClean="0">
                <a:solidFill>
                  <a:srgbClr val="002060"/>
                </a:solidFill>
              </a:rPr>
              <a:t>chłodu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36" name="Prostokąt 35"/>
          <p:cNvSpPr/>
          <p:nvPr/>
        </p:nvSpPr>
        <p:spPr>
          <a:xfrm>
            <a:off x="6048165" y="3942228"/>
            <a:ext cx="2440734" cy="391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POMPA CIEPŁA</a:t>
            </a:r>
            <a:endParaRPr lang="en-GB" dirty="0"/>
          </a:p>
        </p:txBody>
      </p:sp>
      <p:cxnSp>
        <p:nvCxnSpPr>
          <p:cNvPr id="37" name="Łącznik łamany 36"/>
          <p:cNvCxnSpPr/>
          <p:nvPr/>
        </p:nvCxnSpPr>
        <p:spPr>
          <a:xfrm>
            <a:off x="2098912" y="3211588"/>
            <a:ext cx="4908518" cy="419379"/>
          </a:xfrm>
          <a:prstGeom prst="bentConnector3">
            <a:avLst>
              <a:gd name="adj1" fmla="val 62833"/>
            </a:avLst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/>
          <p:nvPr/>
        </p:nvCxnSpPr>
        <p:spPr>
          <a:xfrm>
            <a:off x="6516216" y="3630967"/>
            <a:ext cx="1" cy="311262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/>
          <p:cNvCxnSpPr/>
          <p:nvPr/>
        </p:nvCxnSpPr>
        <p:spPr>
          <a:xfrm flipV="1">
            <a:off x="6653980" y="5237446"/>
            <a:ext cx="0" cy="629295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/>
          <p:nvPr/>
        </p:nvCxnSpPr>
        <p:spPr>
          <a:xfrm>
            <a:off x="7871844" y="4344428"/>
            <a:ext cx="2" cy="22643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/>
          <p:nvPr/>
        </p:nvCxnSpPr>
        <p:spPr>
          <a:xfrm>
            <a:off x="7871842" y="5237446"/>
            <a:ext cx="2" cy="22643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1"/>
          <p:cNvCxnSpPr>
            <a:endCxn id="19" idx="1"/>
          </p:cNvCxnSpPr>
          <p:nvPr/>
        </p:nvCxnSpPr>
        <p:spPr>
          <a:xfrm flipV="1">
            <a:off x="2098912" y="3920516"/>
            <a:ext cx="1032928" cy="3162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/>
          <p:nvPr/>
        </p:nvCxnSpPr>
        <p:spPr>
          <a:xfrm>
            <a:off x="4903901" y="1844824"/>
            <a:ext cx="2103529" cy="5664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chemat blokowy: dysk magnetyczny 44"/>
          <p:cNvSpPr/>
          <p:nvPr/>
        </p:nvSpPr>
        <p:spPr>
          <a:xfrm>
            <a:off x="3406284" y="4455048"/>
            <a:ext cx="1211631" cy="656318"/>
          </a:xfrm>
          <a:prstGeom prst="flowChartMagneticDisk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002060"/>
                </a:solidFill>
              </a:rPr>
              <a:t>Magazyn</a:t>
            </a:r>
          </a:p>
          <a:p>
            <a:pPr algn="ctr"/>
            <a:r>
              <a:rPr lang="pl-PL" sz="1400" dirty="0" smtClean="0">
                <a:solidFill>
                  <a:srgbClr val="002060"/>
                </a:solidFill>
              </a:rPr>
              <a:t>gazu</a:t>
            </a:r>
            <a:endParaRPr lang="en-GB" sz="1400" dirty="0">
              <a:solidFill>
                <a:srgbClr val="002060"/>
              </a:solidFill>
            </a:endParaRPr>
          </a:p>
        </p:txBody>
      </p:sp>
      <p:cxnSp>
        <p:nvCxnSpPr>
          <p:cNvPr id="46" name="Łącznik prosty ze strzałką 45"/>
          <p:cNvCxnSpPr/>
          <p:nvPr/>
        </p:nvCxnSpPr>
        <p:spPr>
          <a:xfrm>
            <a:off x="4014518" y="4297969"/>
            <a:ext cx="2" cy="22643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ze strzałką 54"/>
          <p:cNvCxnSpPr/>
          <p:nvPr/>
        </p:nvCxnSpPr>
        <p:spPr>
          <a:xfrm>
            <a:off x="3982349" y="3211588"/>
            <a:ext cx="1" cy="359404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pole tekstowe 55"/>
          <p:cNvSpPr txBox="1"/>
          <p:nvPr/>
        </p:nvSpPr>
        <p:spPr>
          <a:xfrm>
            <a:off x="3525322" y="3223349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H</a:t>
            </a:r>
            <a:r>
              <a:rPr lang="pl-PL" baseline="-25000" dirty="0" smtClean="0"/>
              <a:t>2</a:t>
            </a:r>
            <a:endParaRPr lang="en-GB" baseline="-25000" dirty="0"/>
          </a:p>
        </p:txBody>
      </p:sp>
      <p:sp>
        <p:nvSpPr>
          <p:cNvPr id="57" name="pole tekstowe 56"/>
          <p:cNvSpPr txBox="1"/>
          <p:nvPr/>
        </p:nvSpPr>
        <p:spPr>
          <a:xfrm>
            <a:off x="3493368" y="2827160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0" dirty="0" smtClean="0"/>
              <a:t>Hydroliza</a:t>
            </a:r>
            <a:endParaRPr lang="en-GB" b="0" baseline="-25000" dirty="0"/>
          </a:p>
        </p:txBody>
      </p:sp>
      <p:sp>
        <p:nvSpPr>
          <p:cNvPr id="59" name="Prostokąt 58"/>
          <p:cNvSpPr/>
          <p:nvPr/>
        </p:nvSpPr>
        <p:spPr>
          <a:xfrm>
            <a:off x="8388424" y="0"/>
            <a:ext cx="764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KD&amp;D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04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ze strzałką 6"/>
          <p:cNvCxnSpPr>
            <a:endCxn id="34" idx="1"/>
          </p:cNvCxnSpPr>
          <p:nvPr/>
        </p:nvCxnSpPr>
        <p:spPr>
          <a:xfrm>
            <a:off x="6653978" y="4354696"/>
            <a:ext cx="2" cy="22643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359531" y="0"/>
            <a:ext cx="8712967" cy="90010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KIERUNKI zmian technologicznych </a:t>
            </a:r>
            <a:r>
              <a:rPr lang="pl-PL" b="1" dirty="0" smtClean="0">
                <a:solidFill>
                  <a:srgbClr val="002060"/>
                </a:solidFill>
              </a:rPr>
              <a:t>‚3’ 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63588" y="1088740"/>
            <a:ext cx="1938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ŻRÓDŁA energii &gt;</a:t>
            </a:r>
            <a:endParaRPr lang="en-GB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535978" y="1088740"/>
            <a:ext cx="1399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Konwersja &gt;</a:t>
            </a:r>
            <a:endParaRPr lang="en-GB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7143552" y="1088740"/>
            <a:ext cx="1059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ZUŻYCIE</a:t>
            </a:r>
            <a:endParaRPr lang="en-GB" dirty="0"/>
          </a:p>
        </p:txBody>
      </p:sp>
      <p:sp>
        <p:nvSpPr>
          <p:cNvPr id="12" name="Prostokąt 11"/>
          <p:cNvSpPr/>
          <p:nvPr/>
        </p:nvSpPr>
        <p:spPr>
          <a:xfrm>
            <a:off x="766765" y="3570992"/>
            <a:ext cx="1332148" cy="783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0070C0"/>
                </a:solidFill>
              </a:rPr>
              <a:t>BIOMASA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777109" y="2548850"/>
            <a:ext cx="1332148" cy="783704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WIATR</a:t>
            </a:r>
          </a:p>
          <a:p>
            <a:pPr algn="ctr"/>
            <a:r>
              <a:rPr lang="pl-PL" dirty="0" smtClean="0"/>
              <a:t>SŁOŃCE</a:t>
            </a:r>
          </a:p>
          <a:p>
            <a:pPr algn="ctr"/>
            <a:r>
              <a:rPr lang="pl-PL" dirty="0" smtClean="0"/>
              <a:t>WODA</a:t>
            </a:r>
            <a:endParaRPr lang="en-GB" dirty="0"/>
          </a:p>
        </p:txBody>
      </p:sp>
      <p:sp>
        <p:nvSpPr>
          <p:cNvPr id="14" name="Prostokąt 13"/>
          <p:cNvSpPr/>
          <p:nvPr/>
        </p:nvSpPr>
        <p:spPr>
          <a:xfrm>
            <a:off x="755795" y="4680174"/>
            <a:ext cx="1336104" cy="7837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rgbClr val="002060"/>
                </a:solidFill>
              </a:rPr>
              <a:t>GEOTERMIA</a:t>
            </a:r>
          </a:p>
          <a:p>
            <a:pPr algn="ctr"/>
            <a:r>
              <a:rPr lang="pl-PL" sz="1400" dirty="0" smtClean="0">
                <a:solidFill>
                  <a:srgbClr val="002060"/>
                </a:solidFill>
              </a:rPr>
              <a:t>TERMIKA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1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401458" y="6417332"/>
            <a:ext cx="5505299" cy="365125"/>
          </a:xfrm>
        </p:spPr>
        <p:txBody>
          <a:bodyPr/>
          <a:lstStyle/>
          <a:p>
            <a:r>
              <a:rPr lang="pl-PL" dirty="0" smtClean="0">
                <a:solidFill>
                  <a:srgbClr val="002060"/>
                </a:solidFill>
              </a:rPr>
              <a:t>Źródło: „Rewolucja Energetyczna – Ale Po Co?”, Marcin </a:t>
            </a:r>
            <a:r>
              <a:rPr lang="pl-PL" dirty="0" err="1" smtClean="0">
                <a:solidFill>
                  <a:srgbClr val="002060"/>
                </a:solidFill>
              </a:rPr>
              <a:t>Popkiewicz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939557" y="5474889"/>
            <a:ext cx="2132942" cy="7837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rgbClr val="002060"/>
                </a:solidFill>
              </a:rPr>
              <a:t>CIEPŁO</a:t>
            </a:r>
          </a:p>
          <a:p>
            <a:pPr algn="ctr"/>
            <a:r>
              <a:rPr lang="pl-PL" sz="1400" dirty="0" smtClean="0">
                <a:solidFill>
                  <a:srgbClr val="002060"/>
                </a:solidFill>
              </a:rPr>
              <a:t>CHŁÓD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3131840" y="3528664"/>
            <a:ext cx="1760520" cy="783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0070C0"/>
                </a:solidFill>
              </a:rPr>
              <a:t>BIOGAZ</a:t>
            </a:r>
          </a:p>
          <a:p>
            <a:pPr algn="ctr"/>
            <a:r>
              <a:rPr lang="pl-PL" dirty="0">
                <a:solidFill>
                  <a:srgbClr val="0070C0"/>
                </a:solidFill>
              </a:rPr>
              <a:t>KOGENERACJA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3567797" y="1556792"/>
            <a:ext cx="1336104" cy="798876"/>
          </a:xfrm>
          <a:prstGeom prst="rect">
            <a:avLst/>
          </a:prstGeom>
          <a:solidFill>
            <a:srgbClr val="828515"/>
          </a:solidFill>
          <a:ln>
            <a:solidFill>
              <a:srgbClr val="003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bg1"/>
                </a:solidFill>
              </a:rPr>
              <a:t>SILNIK</a:t>
            </a:r>
          </a:p>
          <a:p>
            <a:pPr algn="ctr"/>
            <a:r>
              <a:rPr lang="pl-PL" sz="1400" dirty="0" smtClean="0">
                <a:solidFill>
                  <a:schemeClr val="bg1"/>
                </a:solidFill>
              </a:rPr>
              <a:t>SPALINOWY</a:t>
            </a:r>
            <a:endParaRPr lang="en-GB" sz="1400" dirty="0">
              <a:solidFill>
                <a:schemeClr val="bg1"/>
              </a:solidFill>
            </a:endParaRPr>
          </a:p>
        </p:txBody>
      </p:sp>
      <p:cxnSp>
        <p:nvCxnSpPr>
          <p:cNvPr id="21" name="Łącznik łamany 20"/>
          <p:cNvCxnSpPr>
            <a:stCxn id="19" idx="3"/>
            <a:endCxn id="18" idx="1"/>
          </p:cNvCxnSpPr>
          <p:nvPr/>
        </p:nvCxnSpPr>
        <p:spPr>
          <a:xfrm>
            <a:off x="4892360" y="3920516"/>
            <a:ext cx="2047197" cy="1946225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/>
        </p:nvSpPr>
        <p:spPr>
          <a:xfrm>
            <a:off x="7007430" y="3332737"/>
            <a:ext cx="2065069" cy="391853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PRĄD </a:t>
            </a:r>
            <a:r>
              <a:rPr lang="pl-PL" sz="1400" dirty="0" smtClean="0"/>
              <a:t>ELEKTRYCZNY</a:t>
            </a:r>
            <a:endParaRPr lang="en-GB" sz="1400" dirty="0"/>
          </a:p>
        </p:txBody>
      </p:sp>
      <p:sp>
        <p:nvSpPr>
          <p:cNvPr id="24" name="Prostokąt 23"/>
          <p:cNvSpPr/>
          <p:nvPr/>
        </p:nvSpPr>
        <p:spPr>
          <a:xfrm>
            <a:off x="7005453" y="1556792"/>
            <a:ext cx="2067046" cy="391852"/>
          </a:xfrm>
          <a:prstGeom prst="rect">
            <a:avLst/>
          </a:prstGeom>
          <a:solidFill>
            <a:srgbClr val="828515"/>
          </a:solidFill>
          <a:ln>
            <a:solidFill>
              <a:srgbClr val="003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bg1"/>
                </a:solidFill>
              </a:rPr>
              <a:t>TRANSPORT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7005453" y="1948644"/>
            <a:ext cx="2067046" cy="407024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Auta </a:t>
            </a:r>
            <a:r>
              <a:rPr lang="pl-PL" sz="1400" dirty="0" smtClean="0"/>
              <a:t>Elektryczne </a:t>
            </a:r>
            <a:r>
              <a:rPr lang="pl-PL" sz="1400" dirty="0"/>
              <a:t>(EV)</a:t>
            </a:r>
            <a:endParaRPr lang="en-GB" sz="1400" dirty="0"/>
          </a:p>
        </p:txBody>
      </p:sp>
      <p:cxnSp>
        <p:nvCxnSpPr>
          <p:cNvPr id="26" name="Łącznik prosty ze strzałką 25"/>
          <p:cNvCxnSpPr/>
          <p:nvPr/>
        </p:nvCxnSpPr>
        <p:spPr>
          <a:xfrm flipV="1">
            <a:off x="8039964" y="2351875"/>
            <a:ext cx="0" cy="980862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>
            <a:off x="4892360" y="3630967"/>
            <a:ext cx="2101552" cy="0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>
            <a:off x="2074679" y="5224797"/>
            <a:ext cx="3815343" cy="0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łamany 28"/>
          <p:cNvCxnSpPr>
            <a:stCxn id="12" idx="1"/>
            <a:endCxn id="20" idx="1"/>
          </p:cNvCxnSpPr>
          <p:nvPr/>
        </p:nvCxnSpPr>
        <p:spPr>
          <a:xfrm rot="10800000" flipH="1">
            <a:off x="766765" y="1956230"/>
            <a:ext cx="2801032" cy="2006614"/>
          </a:xfrm>
          <a:prstGeom prst="bentConnector3">
            <a:avLst>
              <a:gd name="adj1" fmla="val -8161"/>
            </a:avLst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chemat blokowy: dysk magnetyczny 31"/>
          <p:cNvSpPr/>
          <p:nvPr/>
        </p:nvSpPr>
        <p:spPr>
          <a:xfrm>
            <a:off x="5579462" y="2438491"/>
            <a:ext cx="1564090" cy="847364"/>
          </a:xfrm>
          <a:prstGeom prst="flowChartMagneticDisk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Elektrownia</a:t>
            </a:r>
          </a:p>
          <a:p>
            <a:pPr algn="ctr"/>
            <a:r>
              <a:rPr lang="pl-PL" sz="1000" dirty="0" smtClean="0"/>
              <a:t>szczytowo-pompowa</a:t>
            </a:r>
            <a:endParaRPr lang="en-GB" sz="1000" dirty="0"/>
          </a:p>
        </p:txBody>
      </p:sp>
      <p:cxnSp>
        <p:nvCxnSpPr>
          <p:cNvPr id="33" name="Łącznik prosty ze strzałką 32"/>
          <p:cNvCxnSpPr/>
          <p:nvPr/>
        </p:nvCxnSpPr>
        <p:spPr>
          <a:xfrm flipV="1">
            <a:off x="6361507" y="3241642"/>
            <a:ext cx="0" cy="389325"/>
          </a:xfrm>
          <a:prstGeom prst="straightConnector1">
            <a:avLst/>
          </a:prstGeom>
          <a:ln w="28575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chemat blokowy: dysk magnetyczny 33"/>
          <p:cNvSpPr/>
          <p:nvPr/>
        </p:nvSpPr>
        <p:spPr>
          <a:xfrm>
            <a:off x="6048164" y="4581128"/>
            <a:ext cx="1211631" cy="656318"/>
          </a:xfrm>
          <a:prstGeom prst="flowChartMagneticDisk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002060"/>
                </a:solidFill>
              </a:rPr>
              <a:t>Magazyn</a:t>
            </a:r>
          </a:p>
          <a:p>
            <a:pPr algn="ctr"/>
            <a:r>
              <a:rPr lang="pl-PL" sz="1400" dirty="0" smtClean="0">
                <a:solidFill>
                  <a:srgbClr val="002060"/>
                </a:solidFill>
              </a:rPr>
              <a:t>ciepła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35" name="Schemat blokowy: dysk magnetyczny 34"/>
          <p:cNvSpPr/>
          <p:nvPr/>
        </p:nvSpPr>
        <p:spPr>
          <a:xfrm>
            <a:off x="7277267" y="4581128"/>
            <a:ext cx="1211631" cy="656318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002060"/>
                </a:solidFill>
              </a:rPr>
              <a:t>Magazyn</a:t>
            </a:r>
          </a:p>
          <a:p>
            <a:pPr algn="ctr"/>
            <a:r>
              <a:rPr lang="pl-PL" sz="1400" dirty="0" smtClean="0">
                <a:solidFill>
                  <a:srgbClr val="002060"/>
                </a:solidFill>
              </a:rPr>
              <a:t>chłodu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36" name="Prostokąt 35"/>
          <p:cNvSpPr/>
          <p:nvPr/>
        </p:nvSpPr>
        <p:spPr>
          <a:xfrm>
            <a:off x="6048165" y="3942228"/>
            <a:ext cx="2440734" cy="391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POMPA CIEPŁA</a:t>
            </a:r>
            <a:endParaRPr lang="en-GB" dirty="0"/>
          </a:p>
        </p:txBody>
      </p:sp>
      <p:cxnSp>
        <p:nvCxnSpPr>
          <p:cNvPr id="37" name="Łącznik łamany 36"/>
          <p:cNvCxnSpPr/>
          <p:nvPr/>
        </p:nvCxnSpPr>
        <p:spPr>
          <a:xfrm>
            <a:off x="2098912" y="3211588"/>
            <a:ext cx="4908518" cy="419379"/>
          </a:xfrm>
          <a:prstGeom prst="bentConnector3">
            <a:avLst>
              <a:gd name="adj1" fmla="val 62833"/>
            </a:avLst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/>
          <p:nvPr/>
        </p:nvCxnSpPr>
        <p:spPr>
          <a:xfrm>
            <a:off x="6516216" y="3630967"/>
            <a:ext cx="1" cy="311262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/>
          <p:cNvCxnSpPr/>
          <p:nvPr/>
        </p:nvCxnSpPr>
        <p:spPr>
          <a:xfrm flipV="1">
            <a:off x="6653980" y="5237446"/>
            <a:ext cx="0" cy="629295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/>
          <p:nvPr/>
        </p:nvCxnSpPr>
        <p:spPr>
          <a:xfrm>
            <a:off x="7871844" y="4344428"/>
            <a:ext cx="2" cy="22643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/>
          <p:nvPr/>
        </p:nvCxnSpPr>
        <p:spPr>
          <a:xfrm>
            <a:off x="7871842" y="5237446"/>
            <a:ext cx="2" cy="22643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1"/>
          <p:cNvCxnSpPr>
            <a:endCxn id="19" idx="1"/>
          </p:cNvCxnSpPr>
          <p:nvPr/>
        </p:nvCxnSpPr>
        <p:spPr>
          <a:xfrm flipV="1">
            <a:off x="2098912" y="3920516"/>
            <a:ext cx="1032928" cy="3162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/>
          <p:nvPr/>
        </p:nvCxnSpPr>
        <p:spPr>
          <a:xfrm>
            <a:off x="4903901" y="1844824"/>
            <a:ext cx="2103529" cy="5664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chemat blokowy: dysk magnetyczny 44"/>
          <p:cNvSpPr/>
          <p:nvPr/>
        </p:nvSpPr>
        <p:spPr>
          <a:xfrm>
            <a:off x="3406284" y="4455048"/>
            <a:ext cx="1211631" cy="656318"/>
          </a:xfrm>
          <a:prstGeom prst="flowChartMagneticDisk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002060"/>
                </a:solidFill>
              </a:rPr>
              <a:t>Magazyn</a:t>
            </a:r>
          </a:p>
          <a:p>
            <a:pPr algn="ctr"/>
            <a:r>
              <a:rPr lang="pl-PL" sz="1400" dirty="0" smtClean="0">
                <a:solidFill>
                  <a:srgbClr val="002060"/>
                </a:solidFill>
              </a:rPr>
              <a:t>gazu</a:t>
            </a:r>
            <a:endParaRPr lang="en-GB" sz="1400" dirty="0">
              <a:solidFill>
                <a:srgbClr val="002060"/>
              </a:solidFill>
            </a:endParaRPr>
          </a:p>
        </p:txBody>
      </p:sp>
      <p:cxnSp>
        <p:nvCxnSpPr>
          <p:cNvPr id="46" name="Łącznik prosty ze strzałką 45"/>
          <p:cNvCxnSpPr/>
          <p:nvPr/>
        </p:nvCxnSpPr>
        <p:spPr>
          <a:xfrm>
            <a:off x="4014518" y="4297969"/>
            <a:ext cx="2" cy="22643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ze strzałką 46"/>
          <p:cNvCxnSpPr/>
          <p:nvPr/>
        </p:nvCxnSpPr>
        <p:spPr>
          <a:xfrm>
            <a:off x="3387965" y="3001217"/>
            <a:ext cx="0" cy="555484"/>
          </a:xfrm>
          <a:prstGeom prst="straightConnector1">
            <a:avLst/>
          </a:prstGeom>
          <a:ln w="38100">
            <a:solidFill>
              <a:srgbClr val="0066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ole tekstowe 47"/>
          <p:cNvSpPr txBox="1"/>
          <p:nvPr/>
        </p:nvSpPr>
        <p:spPr>
          <a:xfrm>
            <a:off x="2989640" y="319011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H</a:t>
            </a:r>
            <a:r>
              <a:rPr lang="pl-PL" baseline="-25000" dirty="0" smtClean="0"/>
              <a:t>2</a:t>
            </a:r>
            <a:endParaRPr lang="en-GB" baseline="-25000" dirty="0"/>
          </a:p>
        </p:txBody>
      </p:sp>
      <p:sp>
        <p:nvSpPr>
          <p:cNvPr id="49" name="Prostokąt 48"/>
          <p:cNvSpPr/>
          <p:nvPr/>
        </p:nvSpPr>
        <p:spPr>
          <a:xfrm>
            <a:off x="2199874" y="2404156"/>
            <a:ext cx="1336104" cy="597061"/>
          </a:xfrm>
          <a:prstGeom prst="rect">
            <a:avLst/>
          </a:prstGeom>
          <a:solidFill>
            <a:srgbClr val="828515"/>
          </a:solidFill>
          <a:ln>
            <a:solidFill>
              <a:srgbClr val="003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bg1"/>
                </a:solidFill>
              </a:rPr>
              <a:t>PALIWA</a:t>
            </a:r>
          </a:p>
          <a:p>
            <a:pPr algn="ctr"/>
            <a:r>
              <a:rPr lang="pl-PL" sz="1400" dirty="0" smtClean="0">
                <a:solidFill>
                  <a:schemeClr val="bg1"/>
                </a:solidFill>
              </a:rPr>
              <a:t>SZNTETYCZNE</a:t>
            </a:r>
            <a:endParaRPr lang="en-GB" sz="1400" dirty="0">
              <a:solidFill>
                <a:schemeClr val="bg1"/>
              </a:solidFill>
            </a:endParaRPr>
          </a:p>
        </p:txBody>
      </p:sp>
      <p:cxnSp>
        <p:nvCxnSpPr>
          <p:cNvPr id="50" name="Łącznik łamany 49"/>
          <p:cNvCxnSpPr>
            <a:stCxn id="12" idx="1"/>
            <a:endCxn id="49" idx="0"/>
          </p:cNvCxnSpPr>
          <p:nvPr/>
        </p:nvCxnSpPr>
        <p:spPr>
          <a:xfrm rot="10800000" flipH="1">
            <a:off x="766764" y="2404156"/>
            <a:ext cx="2101161" cy="1558688"/>
          </a:xfrm>
          <a:prstGeom prst="bentConnector4">
            <a:avLst>
              <a:gd name="adj1" fmla="val -10880"/>
              <a:gd name="adj2" fmla="val 114666"/>
            </a:avLst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chemat blokowy: dysk magnetyczny 50"/>
          <p:cNvSpPr/>
          <p:nvPr/>
        </p:nvSpPr>
        <p:spPr>
          <a:xfrm>
            <a:off x="4139952" y="2438491"/>
            <a:ext cx="1211631" cy="656318"/>
          </a:xfrm>
          <a:prstGeom prst="flowChartMagneticDisk">
            <a:avLst/>
          </a:prstGeom>
          <a:solidFill>
            <a:srgbClr val="828515"/>
          </a:solidFill>
          <a:ln>
            <a:solidFill>
              <a:srgbClr val="003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bg1"/>
                </a:solidFill>
              </a:rPr>
              <a:t>Magazyn</a:t>
            </a:r>
          </a:p>
          <a:p>
            <a:pPr algn="ctr"/>
            <a:r>
              <a:rPr lang="pl-PL" sz="1400" dirty="0" smtClean="0">
                <a:solidFill>
                  <a:schemeClr val="bg1"/>
                </a:solidFill>
              </a:rPr>
              <a:t>paliw</a:t>
            </a:r>
            <a:endParaRPr lang="en-GB" sz="1400" dirty="0">
              <a:solidFill>
                <a:schemeClr val="bg1"/>
              </a:solidFill>
            </a:endParaRPr>
          </a:p>
        </p:txBody>
      </p:sp>
      <p:cxnSp>
        <p:nvCxnSpPr>
          <p:cNvPr id="52" name="Łącznik prosty ze strzałką 51"/>
          <p:cNvCxnSpPr>
            <a:stCxn id="49" idx="3"/>
          </p:cNvCxnSpPr>
          <p:nvPr/>
        </p:nvCxnSpPr>
        <p:spPr>
          <a:xfrm flipV="1">
            <a:off x="3535978" y="2702686"/>
            <a:ext cx="603974" cy="1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ze strzałką 52"/>
          <p:cNvCxnSpPr>
            <a:stCxn id="49" idx="3"/>
            <a:endCxn id="20" idx="2"/>
          </p:cNvCxnSpPr>
          <p:nvPr/>
        </p:nvCxnSpPr>
        <p:spPr>
          <a:xfrm flipV="1">
            <a:off x="3535978" y="2355668"/>
            <a:ext cx="699871" cy="347019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Prostokąt 55"/>
          <p:cNvSpPr/>
          <p:nvPr/>
        </p:nvSpPr>
        <p:spPr>
          <a:xfrm>
            <a:off x="8388424" y="0"/>
            <a:ext cx="764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KD&amp;D</a:t>
            </a:r>
            <a:endParaRPr lang="en-GB" dirty="0"/>
          </a:p>
        </p:txBody>
      </p:sp>
      <p:sp>
        <p:nvSpPr>
          <p:cNvPr id="54" name="pole tekstowe 53"/>
          <p:cNvSpPr txBox="1"/>
          <p:nvPr/>
        </p:nvSpPr>
        <p:spPr>
          <a:xfrm>
            <a:off x="3387965" y="3190110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0" dirty="0" smtClean="0"/>
              <a:t>Hydroliza</a:t>
            </a:r>
            <a:endParaRPr lang="en-GB" b="0" baseline="-25000" dirty="0"/>
          </a:p>
        </p:txBody>
      </p:sp>
      <p:cxnSp>
        <p:nvCxnSpPr>
          <p:cNvPr id="55" name="Łącznik prosty ze strzałką 54"/>
          <p:cNvCxnSpPr>
            <a:stCxn id="12" idx="2"/>
            <a:endCxn id="14" idx="0"/>
          </p:cNvCxnSpPr>
          <p:nvPr/>
        </p:nvCxnSpPr>
        <p:spPr>
          <a:xfrm flipH="1">
            <a:off x="1423847" y="4354696"/>
            <a:ext cx="8992" cy="325478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48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 txBox="1">
            <a:spLocks noChangeArrowheads="1"/>
          </p:cNvSpPr>
          <p:nvPr/>
        </p:nvSpPr>
        <p:spPr bwMode="auto">
          <a:xfrm>
            <a:off x="791580" y="0"/>
            <a:ext cx="7596844" cy="102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3600" kern="0" dirty="0" smtClean="0">
                <a:solidFill>
                  <a:srgbClr val="003300"/>
                </a:solidFill>
                <a:latin typeface="+mn-lt"/>
              </a:rPr>
              <a:t>KIERUNEK wyjścia z wysokiej emisji w rejonie Żywca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5319972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8388424" y="0"/>
            <a:ext cx="764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KD&amp;D</a:t>
            </a:r>
            <a:endParaRPr lang="en-GB" dirty="0"/>
          </a:p>
        </p:txBody>
      </p:sp>
      <p:sp>
        <p:nvSpPr>
          <p:cNvPr id="8" name="Elipsa 7"/>
          <p:cNvSpPr/>
          <p:nvPr/>
        </p:nvSpPr>
        <p:spPr>
          <a:xfrm>
            <a:off x="4283968" y="6237313"/>
            <a:ext cx="648072" cy="396044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lipsa 8"/>
          <p:cNvSpPr/>
          <p:nvPr/>
        </p:nvSpPr>
        <p:spPr>
          <a:xfrm>
            <a:off x="5508104" y="6237313"/>
            <a:ext cx="648072" cy="39604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lipsa 9"/>
          <p:cNvSpPr/>
          <p:nvPr/>
        </p:nvSpPr>
        <p:spPr>
          <a:xfrm>
            <a:off x="6552220" y="6237312"/>
            <a:ext cx="1152128" cy="62068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lipsa 10"/>
          <p:cNvSpPr/>
          <p:nvPr/>
        </p:nvSpPr>
        <p:spPr>
          <a:xfrm>
            <a:off x="6768244" y="1664804"/>
            <a:ext cx="2375755" cy="2016224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trzałka zakrzywiona w dół 2"/>
          <p:cNvSpPr/>
          <p:nvPr/>
        </p:nvSpPr>
        <p:spPr>
          <a:xfrm>
            <a:off x="5616116" y="1268761"/>
            <a:ext cx="2016225" cy="637292"/>
          </a:xfrm>
          <a:prstGeom prst="curvedDownArrow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Strzałka zakrzywiona w dół 11"/>
          <p:cNvSpPr/>
          <p:nvPr/>
        </p:nvSpPr>
        <p:spPr>
          <a:xfrm>
            <a:off x="7308304" y="1025352"/>
            <a:ext cx="1314146" cy="637292"/>
          </a:xfrm>
          <a:prstGeom prst="curvedDownArrow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Strzałka zakrzywiona w górę 4"/>
          <p:cNvSpPr/>
          <p:nvPr/>
        </p:nvSpPr>
        <p:spPr>
          <a:xfrm>
            <a:off x="6444208" y="3688704"/>
            <a:ext cx="2178242" cy="576064"/>
          </a:xfrm>
          <a:prstGeom prst="curvedUpArrow">
            <a:avLst>
              <a:gd name="adj1" fmla="val 25000"/>
              <a:gd name="adj2" fmla="val 71961"/>
              <a:gd name="adj3" fmla="val 25000"/>
            </a:avLst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37" name="Grupa 36"/>
          <p:cNvGrpSpPr/>
          <p:nvPr/>
        </p:nvGrpSpPr>
        <p:grpSpPr>
          <a:xfrm>
            <a:off x="6026302" y="4401108"/>
            <a:ext cx="2980584" cy="1183247"/>
            <a:chOff x="6026302" y="4401108"/>
            <a:chExt cx="2980584" cy="1183247"/>
          </a:xfrm>
        </p:grpSpPr>
        <p:sp>
          <p:nvSpPr>
            <p:cNvPr id="17" name="pole tekstowe 16"/>
            <p:cNvSpPr txBox="1"/>
            <p:nvPr/>
          </p:nvSpPr>
          <p:spPr>
            <a:xfrm>
              <a:off x="7178429" y="4401108"/>
              <a:ext cx="18284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u="sng" dirty="0" smtClean="0">
                  <a:solidFill>
                    <a:srgbClr val="00B050"/>
                  </a:solidFill>
                </a:rPr>
                <a:t>ŹRÓDŁA LOKALNE !!!</a:t>
              </a:r>
              <a:endParaRPr lang="en-GB" u="sng" dirty="0">
                <a:solidFill>
                  <a:srgbClr val="00B050"/>
                </a:solidFill>
              </a:endParaRPr>
            </a:p>
          </p:txBody>
        </p:sp>
        <p:cxnSp>
          <p:nvCxnSpPr>
            <p:cNvPr id="20" name="Łącznik prosty ze strzałką 19"/>
            <p:cNvCxnSpPr>
              <a:stCxn id="17" idx="2"/>
            </p:cNvCxnSpPr>
            <p:nvPr/>
          </p:nvCxnSpPr>
          <p:spPr>
            <a:xfrm flipH="1">
              <a:off x="6026302" y="4985883"/>
              <a:ext cx="2066356" cy="49046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ze strzałką 20"/>
            <p:cNvCxnSpPr>
              <a:stCxn id="17" idx="2"/>
            </p:cNvCxnSpPr>
            <p:nvPr/>
          </p:nvCxnSpPr>
          <p:spPr>
            <a:xfrm flipH="1">
              <a:off x="7286442" y="4985883"/>
              <a:ext cx="806216" cy="59847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a 35"/>
          <p:cNvGrpSpPr/>
          <p:nvPr/>
        </p:nvGrpSpPr>
        <p:grpSpPr>
          <a:xfrm>
            <a:off x="3196770" y="4264768"/>
            <a:ext cx="3427458" cy="1540496"/>
            <a:chOff x="3196770" y="4264768"/>
            <a:chExt cx="3427458" cy="1540496"/>
          </a:xfrm>
        </p:grpSpPr>
        <p:sp>
          <p:nvSpPr>
            <p:cNvPr id="26" name="pole tekstowe 25"/>
            <p:cNvSpPr txBox="1"/>
            <p:nvPr/>
          </p:nvSpPr>
          <p:spPr>
            <a:xfrm>
              <a:off x="3196770" y="4264768"/>
              <a:ext cx="23042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u="sng" dirty="0" smtClean="0">
                  <a:solidFill>
                    <a:srgbClr val="0070C0"/>
                  </a:solidFill>
                </a:rPr>
                <a:t>ŹRÓDŁA</a:t>
              </a:r>
            </a:p>
            <a:p>
              <a:pPr algn="ctr"/>
              <a:r>
                <a:rPr lang="pl-PL" u="sng" dirty="0" smtClean="0">
                  <a:solidFill>
                    <a:srgbClr val="0070C0"/>
                  </a:solidFill>
                </a:rPr>
                <a:t>NISKOEMISYJNE !</a:t>
              </a:r>
              <a:endParaRPr lang="en-GB" u="sng" dirty="0">
                <a:solidFill>
                  <a:srgbClr val="0070C0"/>
                </a:solidFill>
              </a:endParaRPr>
            </a:p>
          </p:txBody>
        </p:sp>
        <p:cxnSp>
          <p:nvCxnSpPr>
            <p:cNvPr id="27" name="Łącznik prosty ze strzałką 26"/>
            <p:cNvCxnSpPr>
              <a:stCxn id="26" idx="2"/>
            </p:cNvCxnSpPr>
            <p:nvPr/>
          </p:nvCxnSpPr>
          <p:spPr>
            <a:xfrm>
              <a:off x="4348899" y="4849543"/>
              <a:ext cx="79085" cy="43557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Łącznik prosty ze strzałką 29"/>
            <p:cNvCxnSpPr/>
            <p:nvPr/>
          </p:nvCxnSpPr>
          <p:spPr>
            <a:xfrm>
              <a:off x="4348898" y="4849543"/>
              <a:ext cx="799166" cy="62680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Łącznik prosty ze strzałką 32"/>
            <p:cNvCxnSpPr/>
            <p:nvPr/>
          </p:nvCxnSpPr>
          <p:spPr>
            <a:xfrm>
              <a:off x="4348898" y="4849543"/>
              <a:ext cx="2275330" cy="955721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Elipsa 21"/>
          <p:cNvSpPr/>
          <p:nvPr/>
        </p:nvSpPr>
        <p:spPr>
          <a:xfrm>
            <a:off x="7848364" y="2240868"/>
            <a:ext cx="784245" cy="1332148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3" name="Wykres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4165065"/>
              </p:ext>
            </p:extLst>
          </p:nvPr>
        </p:nvGraphicFramePr>
        <p:xfrm>
          <a:off x="0" y="1412776"/>
          <a:ext cx="2879812" cy="1836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935596" y="1493367"/>
            <a:ext cx="1414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Benzopireny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39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3" grpId="0" animBg="1"/>
      <p:bldP spid="12" grpId="0" animBg="1"/>
      <p:bldP spid="5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1580" y="0"/>
            <a:ext cx="3492388" cy="1143000"/>
          </a:xfrm>
        </p:spPr>
        <p:txBody>
          <a:bodyPr/>
          <a:lstStyle/>
          <a:p>
            <a:r>
              <a:rPr lang="pl-PL" b="1" dirty="0" smtClean="0">
                <a:solidFill>
                  <a:srgbClr val="002060"/>
                </a:solidFill>
              </a:rPr>
              <a:t>Nasze Cele !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3548" y="1196752"/>
            <a:ext cx="8208912" cy="5661248"/>
          </a:xfrm>
        </p:spPr>
        <p:txBody>
          <a:bodyPr>
            <a:normAutofit fontScale="77500" lnSpcReduction="20000"/>
          </a:bodyPr>
          <a:lstStyle/>
          <a:p>
            <a:endParaRPr lang="pl-PL" dirty="0">
              <a:solidFill>
                <a:srgbClr val="002060"/>
              </a:solidFill>
            </a:endParaRPr>
          </a:p>
          <a:p>
            <a:pPr>
              <a:buClr>
                <a:srgbClr val="C00000"/>
              </a:buClr>
            </a:pPr>
            <a:r>
              <a:rPr lang="pl-PL" sz="3600" b="1" dirty="0">
                <a:solidFill>
                  <a:srgbClr val="002060"/>
                </a:solidFill>
              </a:rPr>
              <a:t>LIKWIDACJA NISKIEJ EMISJI</a:t>
            </a:r>
            <a:endParaRPr lang="pl-PL" sz="3600" dirty="0">
              <a:solidFill>
                <a:srgbClr val="002060"/>
              </a:solidFill>
            </a:endParaRPr>
          </a:p>
          <a:p>
            <a:pPr marL="68580" indent="0">
              <a:buNone/>
            </a:pPr>
            <a:endParaRPr lang="pl-PL" dirty="0">
              <a:solidFill>
                <a:srgbClr val="002060"/>
              </a:solidFill>
            </a:endParaRPr>
          </a:p>
          <a:p>
            <a:pPr marL="68580" indent="0">
              <a:buNone/>
            </a:pPr>
            <a:r>
              <a:rPr lang="pl-PL" dirty="0">
                <a:solidFill>
                  <a:srgbClr val="002060"/>
                </a:solidFill>
              </a:rPr>
              <a:t>Zastosowanie nowych technologie z wykorzystaniem surowców lokalnych, biomasy i RDF w rozproszonych i ‘szytych na miarę’ źródłach energii.</a:t>
            </a:r>
          </a:p>
          <a:p>
            <a:pPr marL="68580" indent="0">
              <a:buNone/>
            </a:pPr>
            <a:endParaRPr lang="pl-PL" dirty="0">
              <a:solidFill>
                <a:srgbClr val="002060"/>
              </a:solidFill>
            </a:endParaRPr>
          </a:p>
          <a:p>
            <a:pPr lvl="0">
              <a:buClr>
                <a:srgbClr val="C00000"/>
              </a:buClr>
            </a:pPr>
            <a:r>
              <a:rPr lang="pl-PL" sz="3600" b="1" dirty="0">
                <a:solidFill>
                  <a:srgbClr val="002060"/>
                </a:solidFill>
              </a:rPr>
              <a:t>SAMOWYSTARCZALNOŚĆ ENERGETYCZNA</a:t>
            </a:r>
          </a:p>
          <a:p>
            <a:pPr marL="68580" indent="0">
              <a:buNone/>
            </a:pPr>
            <a:r>
              <a:rPr lang="pl-PL" b="1" i="1" dirty="0" smtClean="0">
                <a:solidFill>
                  <a:srgbClr val="002060"/>
                </a:solidFill>
              </a:rPr>
              <a:t>	(</a:t>
            </a:r>
            <a:r>
              <a:rPr lang="pl-PL" b="1" i="1" dirty="0" smtClean="0">
                <a:solidFill>
                  <a:srgbClr val="002060"/>
                </a:solidFill>
              </a:rPr>
              <a:t>Niezależność Energetyczna Żywiecczyzny)</a:t>
            </a:r>
            <a:endParaRPr lang="pl-PL" b="1" i="1" dirty="0">
              <a:solidFill>
                <a:srgbClr val="002060"/>
              </a:solidFill>
            </a:endParaRPr>
          </a:p>
          <a:p>
            <a:pPr marL="68580" indent="0">
              <a:buNone/>
            </a:pPr>
            <a:r>
              <a:rPr lang="pl-PL" dirty="0">
                <a:solidFill>
                  <a:srgbClr val="002060"/>
                </a:solidFill>
              </a:rPr>
              <a:t>Optymalizacja zużycia i wykorzystania energii w obrębie miasta i powiatu poprzez ograniczenie importu i zakupu paliw oraz energii ze źródeł zewnętrznych i rozwój Odnawialnych Źródeł Energii - OZE.</a:t>
            </a:r>
          </a:p>
          <a:p>
            <a:pPr marL="68580" indent="0">
              <a:buNone/>
            </a:pPr>
            <a:endParaRPr lang="pl-PL" dirty="0">
              <a:solidFill>
                <a:srgbClr val="002060"/>
              </a:solidFill>
            </a:endParaRPr>
          </a:p>
          <a:p>
            <a:pPr>
              <a:buClr>
                <a:srgbClr val="C00000"/>
              </a:buClr>
            </a:pPr>
            <a:r>
              <a:rPr lang="pl-PL" sz="3600" b="1" dirty="0">
                <a:solidFill>
                  <a:srgbClr val="002060"/>
                </a:solidFill>
              </a:rPr>
              <a:t>ROZWÓJ RYNKU PRACY</a:t>
            </a:r>
          </a:p>
          <a:p>
            <a:pPr marL="68580" indent="0">
              <a:buNone/>
            </a:pPr>
            <a:endParaRPr lang="pl-PL" dirty="0">
              <a:solidFill>
                <a:srgbClr val="002060"/>
              </a:solidFill>
            </a:endParaRPr>
          </a:p>
          <a:p>
            <a:pPr marL="68580" indent="0">
              <a:buNone/>
            </a:pPr>
            <a:r>
              <a:rPr lang="pl-PL" dirty="0">
                <a:solidFill>
                  <a:srgbClr val="002060"/>
                </a:solidFill>
              </a:rPr>
              <a:t>Tworzenie dodatkowych miejsc pracy związane z obsługą rozproszonych źródeł energii oraz produkcją i transportem lokalnych surowców i paliw stosowanych w technologiach </a:t>
            </a:r>
            <a:r>
              <a:rPr lang="pl-PL" dirty="0" smtClean="0">
                <a:solidFill>
                  <a:srgbClr val="002060"/>
                </a:solidFill>
              </a:rPr>
              <a:t>OZE</a:t>
            </a:r>
            <a:r>
              <a:rPr lang="pl-PL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9628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31540" y="1"/>
            <a:ext cx="8229600" cy="1764384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2060"/>
                </a:solidFill>
              </a:rPr>
              <a:t>Lokalizacje Nowych Inwestycji</a:t>
            </a:r>
            <a:br>
              <a:rPr lang="pl-PL" b="1" dirty="0" smtClean="0">
                <a:solidFill>
                  <a:srgbClr val="002060"/>
                </a:solidFill>
              </a:rPr>
            </a:br>
            <a:r>
              <a:rPr lang="pl-PL" b="1" dirty="0" smtClean="0">
                <a:solidFill>
                  <a:srgbClr val="002060"/>
                </a:solidFill>
              </a:rPr>
              <a:t>i Nowych Technologii OZE</a:t>
            </a:r>
            <a:br>
              <a:rPr lang="pl-PL" b="1" dirty="0" smtClean="0">
                <a:solidFill>
                  <a:srgbClr val="002060"/>
                </a:solidFill>
              </a:rPr>
            </a:br>
            <a:r>
              <a:rPr lang="pl-PL" b="1" dirty="0" smtClean="0">
                <a:solidFill>
                  <a:srgbClr val="002060"/>
                </a:solidFill>
              </a:rPr>
              <a:t>na terenie ŻYWCA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8379047" y="0"/>
            <a:ext cx="764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KD&amp;D</a:t>
            </a:r>
            <a:endParaRPr lang="en-GB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" t="15625" r="15805" b="5084"/>
          <a:stretch/>
        </p:blipFill>
        <p:spPr bwMode="auto">
          <a:xfrm>
            <a:off x="0" y="1888434"/>
            <a:ext cx="9144000" cy="496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śmiechnięta buźka 1"/>
          <p:cNvSpPr/>
          <p:nvPr/>
        </p:nvSpPr>
        <p:spPr>
          <a:xfrm>
            <a:off x="4776570" y="1762420"/>
            <a:ext cx="288032" cy="252028"/>
          </a:xfrm>
          <a:prstGeom prst="smileyFac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Uśmiechnięta buźka 25"/>
          <p:cNvSpPr/>
          <p:nvPr/>
        </p:nvSpPr>
        <p:spPr>
          <a:xfrm>
            <a:off x="4632554" y="4119745"/>
            <a:ext cx="288032" cy="252028"/>
          </a:xfrm>
          <a:prstGeom prst="smileyFac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Uśmiechnięta buźka 26"/>
          <p:cNvSpPr/>
          <p:nvPr/>
        </p:nvSpPr>
        <p:spPr>
          <a:xfrm>
            <a:off x="2519772" y="6453336"/>
            <a:ext cx="288032" cy="252028"/>
          </a:xfrm>
          <a:prstGeom prst="smileyFac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Uśmiechnięta buźka 27"/>
          <p:cNvSpPr/>
          <p:nvPr/>
        </p:nvSpPr>
        <p:spPr>
          <a:xfrm>
            <a:off x="1583668" y="4349547"/>
            <a:ext cx="288032" cy="252028"/>
          </a:xfrm>
          <a:prstGeom prst="smileyFace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Uśmiechnięta buźka 28"/>
          <p:cNvSpPr/>
          <p:nvPr/>
        </p:nvSpPr>
        <p:spPr>
          <a:xfrm>
            <a:off x="4067944" y="2600908"/>
            <a:ext cx="288032" cy="252028"/>
          </a:xfrm>
          <a:prstGeom prst="smileyFace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Uśmiechnięta buźka 29"/>
          <p:cNvSpPr/>
          <p:nvPr/>
        </p:nvSpPr>
        <p:spPr>
          <a:xfrm>
            <a:off x="431540" y="2204864"/>
            <a:ext cx="288032" cy="252028"/>
          </a:xfrm>
          <a:prstGeom prst="smileyFace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Uśmiechnięta buźka 30"/>
          <p:cNvSpPr/>
          <p:nvPr/>
        </p:nvSpPr>
        <p:spPr>
          <a:xfrm>
            <a:off x="7272300" y="6193296"/>
            <a:ext cx="288032" cy="252028"/>
          </a:xfrm>
          <a:prstGeom prst="smileyFace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Uśmiechnięta buźka 31"/>
          <p:cNvSpPr/>
          <p:nvPr/>
        </p:nvSpPr>
        <p:spPr>
          <a:xfrm>
            <a:off x="8423920" y="5060994"/>
            <a:ext cx="288032" cy="252028"/>
          </a:xfrm>
          <a:prstGeom prst="smileyFace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ole tekstowe 2"/>
          <p:cNvSpPr txBox="1"/>
          <p:nvPr/>
        </p:nvSpPr>
        <p:spPr>
          <a:xfrm>
            <a:off x="7311956" y="829452"/>
            <a:ext cx="1624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Planowane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Potencjalne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Hydro</a:t>
            </a:r>
            <a:endParaRPr lang="en-GB" dirty="0"/>
          </a:p>
        </p:txBody>
      </p:sp>
      <p:sp>
        <p:nvSpPr>
          <p:cNvPr id="35" name="Uśmiechnięta buźka 34"/>
          <p:cNvSpPr/>
          <p:nvPr/>
        </p:nvSpPr>
        <p:spPr>
          <a:xfrm>
            <a:off x="6936374" y="890816"/>
            <a:ext cx="288032" cy="252028"/>
          </a:xfrm>
          <a:prstGeom prst="smileyFace">
            <a:avLst>
              <a:gd name="adj" fmla="val 4653"/>
            </a:avLst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Uśmiechnięta buźka 35"/>
          <p:cNvSpPr/>
          <p:nvPr/>
        </p:nvSpPr>
        <p:spPr>
          <a:xfrm>
            <a:off x="6952179" y="1143415"/>
            <a:ext cx="288032" cy="252028"/>
          </a:xfrm>
          <a:prstGeom prst="smileyFace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Uśmiechnięta buźka 18"/>
          <p:cNvSpPr/>
          <p:nvPr/>
        </p:nvSpPr>
        <p:spPr>
          <a:xfrm>
            <a:off x="3311824" y="4876800"/>
            <a:ext cx="288032" cy="252028"/>
          </a:xfrm>
          <a:prstGeom prst="smileyFace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Uśmiechnięta buźka 19"/>
          <p:cNvSpPr/>
          <p:nvPr/>
        </p:nvSpPr>
        <p:spPr>
          <a:xfrm>
            <a:off x="8664274" y="4805917"/>
            <a:ext cx="288032" cy="252028"/>
          </a:xfrm>
          <a:prstGeom prst="smileyFac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Uśmiechnięta buźka 20"/>
          <p:cNvSpPr/>
          <p:nvPr/>
        </p:nvSpPr>
        <p:spPr>
          <a:xfrm>
            <a:off x="4283968" y="5128828"/>
            <a:ext cx="288032" cy="252028"/>
          </a:xfrm>
          <a:prstGeom prst="smileyFac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Uśmiechnięta buźka 22"/>
          <p:cNvSpPr/>
          <p:nvPr/>
        </p:nvSpPr>
        <p:spPr>
          <a:xfrm>
            <a:off x="6952179" y="1395443"/>
            <a:ext cx="288032" cy="252028"/>
          </a:xfrm>
          <a:prstGeom prst="smileyFac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Uśmiechnięta buźka 33"/>
          <p:cNvSpPr/>
          <p:nvPr/>
        </p:nvSpPr>
        <p:spPr>
          <a:xfrm>
            <a:off x="3275856" y="2078850"/>
            <a:ext cx="288032" cy="252028"/>
          </a:xfrm>
          <a:prstGeom prst="smileyFace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Uśmiechnięta buźka 36"/>
          <p:cNvSpPr/>
          <p:nvPr/>
        </p:nvSpPr>
        <p:spPr>
          <a:xfrm>
            <a:off x="6494271" y="2852936"/>
            <a:ext cx="288032" cy="252028"/>
          </a:xfrm>
          <a:prstGeom prst="smileyFac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Uśmiechnięta buźka 37"/>
          <p:cNvSpPr/>
          <p:nvPr/>
        </p:nvSpPr>
        <p:spPr>
          <a:xfrm>
            <a:off x="7568716" y="4121189"/>
            <a:ext cx="288032" cy="252028"/>
          </a:xfrm>
          <a:prstGeom prst="smileyFace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pole tekstowe 38"/>
          <p:cNvSpPr txBox="1"/>
          <p:nvPr/>
        </p:nvSpPr>
        <p:spPr>
          <a:xfrm>
            <a:off x="5176103" y="1549880"/>
            <a:ext cx="889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MPWiK</a:t>
            </a:r>
            <a:endParaRPr lang="en-GB" dirty="0"/>
          </a:p>
        </p:txBody>
      </p:sp>
      <p:sp>
        <p:nvSpPr>
          <p:cNvPr id="40" name="pole tekstowe 39"/>
          <p:cNvSpPr txBox="1"/>
          <p:nvPr/>
        </p:nvSpPr>
        <p:spPr>
          <a:xfrm>
            <a:off x="2971730" y="2929083"/>
            <a:ext cx="1020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KABATY</a:t>
            </a:r>
            <a:endParaRPr lang="en-GB" dirty="0"/>
          </a:p>
        </p:txBody>
      </p:sp>
      <p:sp>
        <p:nvSpPr>
          <p:cNvPr id="41" name="pole tekstowe 40"/>
          <p:cNvSpPr txBox="1"/>
          <p:nvPr/>
        </p:nvSpPr>
        <p:spPr>
          <a:xfrm>
            <a:off x="4263026" y="4373217"/>
            <a:ext cx="12834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PAPIERNIA</a:t>
            </a:r>
            <a:endParaRPr lang="en-GB" dirty="0"/>
          </a:p>
        </p:txBody>
      </p:sp>
      <p:sp>
        <p:nvSpPr>
          <p:cNvPr id="42" name="pole tekstowe 41"/>
          <p:cNvSpPr txBox="1"/>
          <p:nvPr/>
        </p:nvSpPr>
        <p:spPr>
          <a:xfrm>
            <a:off x="2162813" y="6114782"/>
            <a:ext cx="1117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BROWAR</a:t>
            </a:r>
            <a:endParaRPr lang="en-GB" dirty="0"/>
          </a:p>
        </p:txBody>
      </p:sp>
      <p:sp>
        <p:nvSpPr>
          <p:cNvPr id="43" name="pole tekstowe 42"/>
          <p:cNvSpPr txBox="1"/>
          <p:nvPr/>
        </p:nvSpPr>
        <p:spPr>
          <a:xfrm>
            <a:off x="6707463" y="2726922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EKOTERM</a:t>
            </a:r>
            <a:endParaRPr lang="en-GB" dirty="0"/>
          </a:p>
        </p:txBody>
      </p:sp>
      <p:sp>
        <p:nvSpPr>
          <p:cNvPr id="44" name="Uśmiechnięta buźka 43"/>
          <p:cNvSpPr/>
          <p:nvPr/>
        </p:nvSpPr>
        <p:spPr>
          <a:xfrm>
            <a:off x="3280298" y="3267637"/>
            <a:ext cx="288032" cy="252028"/>
          </a:xfrm>
          <a:prstGeom prst="smileyFac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Uśmiechnięta buźka 32"/>
          <p:cNvSpPr/>
          <p:nvPr/>
        </p:nvSpPr>
        <p:spPr>
          <a:xfrm>
            <a:off x="6637340" y="891387"/>
            <a:ext cx="288032" cy="252028"/>
          </a:xfrm>
          <a:prstGeom prst="smileyFac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pole tekstowe 44"/>
          <p:cNvSpPr txBox="1"/>
          <p:nvPr/>
        </p:nvSpPr>
        <p:spPr>
          <a:xfrm>
            <a:off x="7502967" y="3781191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ŚRUBENA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43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940" y="6830"/>
            <a:ext cx="8815040" cy="1099514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>
                <a:solidFill>
                  <a:srgbClr val="FFFF00"/>
                </a:solidFill>
              </a:rPr>
              <a:t>Faza 1</a:t>
            </a:r>
            <a:r>
              <a:rPr lang="pl-PL" sz="3600" b="1" dirty="0" smtClean="0">
                <a:solidFill>
                  <a:srgbClr val="002060"/>
                </a:solidFill>
              </a:rPr>
              <a:t> </a:t>
            </a:r>
            <a:r>
              <a:rPr lang="pl-PL" b="1" dirty="0" smtClean="0">
                <a:solidFill>
                  <a:srgbClr val="002060"/>
                </a:solidFill>
              </a:rPr>
              <a:t>Lokalne kotłownie: </a:t>
            </a:r>
            <a:r>
              <a:rPr lang="pl-PL" sz="3600" b="1" dirty="0" smtClean="0">
                <a:solidFill>
                  <a:srgbClr val="002060"/>
                </a:solidFill>
              </a:rPr>
              <a:t>termiczne przetwarzanie RDF i biomasy 1 – 5 MW</a:t>
            </a:r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8379047" y="6775"/>
            <a:ext cx="764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KD&amp;D</a:t>
            </a:r>
            <a:endParaRPr lang="en-GB" dirty="0"/>
          </a:p>
        </p:txBody>
      </p:sp>
      <p:pic>
        <p:nvPicPr>
          <p:cNvPr id="18" name="Picture 3" descr="C:\Users\E6220\AppData\Local\Microsoft\Windows\Temporary Internet Files\Content.Outlook\BIYDWGP7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40" y="1772897"/>
            <a:ext cx="7843440" cy="499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E6220\AppData\Local\Microsoft\Windows\Temporary Internet Files\Content.Outlook\BIYDWGP7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06344"/>
            <a:ext cx="4638080" cy="297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E6220\AppData\Local\Microsoft\Windows\Temporary Internet Files\Content.Outlook\BIYDWGP7\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0"/>
          <a:stretch/>
        </p:blipFill>
        <p:spPr bwMode="auto">
          <a:xfrm>
            <a:off x="3779912" y="4738255"/>
            <a:ext cx="5184068" cy="201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kieruneksurowce.pl/Resources/art/14452/d_142253083254ca1910f00e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1161612"/>
            <a:ext cx="3278373" cy="218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4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27528</TotalTime>
  <Words>496</Words>
  <Application>Microsoft Office PowerPoint</Application>
  <PresentationFormat>Pokaz na ekranie (4:3)</PresentationFormat>
  <Paragraphs>174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Austin</vt:lpstr>
      <vt:lpstr>Prezentacja programu PowerPoint</vt:lpstr>
      <vt:lpstr>Prezentacja programu PowerPoint</vt:lpstr>
      <vt:lpstr>KIERUNKI zmian technologicznych ‚1’ </vt:lpstr>
      <vt:lpstr>KIERUNKI zmian technologicznych ‚2’ </vt:lpstr>
      <vt:lpstr>KIERUNKI zmian technologicznych ‚3’ </vt:lpstr>
      <vt:lpstr>Prezentacja programu PowerPoint</vt:lpstr>
      <vt:lpstr>Nasze Cele !</vt:lpstr>
      <vt:lpstr>Lokalizacje Nowych Inwestycji i Nowych Technologii OZE na terenie ŻYWCA</vt:lpstr>
      <vt:lpstr>Faza 1 Lokalne kotłownie: termiczne przetwarzanie RDF i biomasy 1 – 5 MW</vt:lpstr>
      <vt:lpstr>Faza 1 Biogazownie dla przemysłu, rolnictwa, obiektów publicznych.</vt:lpstr>
      <vt:lpstr>Faza 2 Kogeneracja: słońce i wiatr</vt:lpstr>
      <vt:lpstr>Faza 3 Zastosowanie pirolizy</vt:lpstr>
      <vt:lpstr>Dalsze działania:</vt:lpstr>
      <vt:lpstr>Dziękuję za Uwagę Krzysztof Droń mgr, MSc, MBA KD&amp;D Investment Advisory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Energetyczne wykorzystanie odpadów w małych instalacjach</dc:title>
  <dc:creator>Wojciech</dc:creator>
  <cp:lastModifiedBy>E6220</cp:lastModifiedBy>
  <cp:revision>1277</cp:revision>
  <cp:lastPrinted>2015-08-18T18:07:28Z</cp:lastPrinted>
  <dcterms:created xsi:type="dcterms:W3CDTF">2008-01-22T15:48:34Z</dcterms:created>
  <dcterms:modified xsi:type="dcterms:W3CDTF">2017-02-22T09:21:43Z</dcterms:modified>
</cp:coreProperties>
</file>